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2"/>
  </p:notesMasterIdLst>
  <p:sldIdLst>
    <p:sldId id="260" r:id="rId2"/>
    <p:sldId id="329" r:id="rId3"/>
    <p:sldId id="261" r:id="rId4"/>
    <p:sldId id="259" r:id="rId5"/>
    <p:sldId id="262" r:id="rId6"/>
    <p:sldId id="275" r:id="rId7"/>
    <p:sldId id="263" r:id="rId8"/>
    <p:sldId id="264" r:id="rId9"/>
    <p:sldId id="265" r:id="rId10"/>
    <p:sldId id="266" r:id="rId11"/>
    <p:sldId id="330" r:id="rId12"/>
    <p:sldId id="267" r:id="rId13"/>
    <p:sldId id="268" r:id="rId14"/>
    <p:sldId id="269" r:id="rId15"/>
    <p:sldId id="272" r:id="rId16"/>
    <p:sldId id="274" r:id="rId17"/>
    <p:sldId id="278" r:id="rId18"/>
    <p:sldId id="279" r:id="rId19"/>
    <p:sldId id="280" r:id="rId20"/>
    <p:sldId id="281" r:id="rId21"/>
    <p:sldId id="282" r:id="rId22"/>
    <p:sldId id="283" r:id="rId23"/>
    <p:sldId id="284" r:id="rId24"/>
    <p:sldId id="285" r:id="rId25"/>
    <p:sldId id="288" r:id="rId26"/>
    <p:sldId id="326" r:id="rId27"/>
    <p:sldId id="286" r:id="rId28"/>
    <p:sldId id="334" r:id="rId29"/>
    <p:sldId id="289" r:id="rId30"/>
    <p:sldId id="335" r:id="rId31"/>
    <p:sldId id="290" r:id="rId32"/>
    <p:sldId id="291" r:id="rId33"/>
    <p:sldId id="336" r:id="rId34"/>
    <p:sldId id="293" r:id="rId35"/>
    <p:sldId id="294" r:id="rId36"/>
    <p:sldId id="295" r:id="rId37"/>
    <p:sldId id="296" r:id="rId38"/>
    <p:sldId id="328" r:id="rId39"/>
    <p:sldId id="297" r:id="rId40"/>
    <p:sldId id="298" r:id="rId41"/>
    <p:sldId id="300" r:id="rId42"/>
    <p:sldId id="302" r:id="rId43"/>
    <p:sldId id="303" r:id="rId44"/>
    <p:sldId id="304" r:id="rId45"/>
    <p:sldId id="306" r:id="rId46"/>
    <p:sldId id="337" r:id="rId47"/>
    <p:sldId id="305" r:id="rId48"/>
    <p:sldId id="307" r:id="rId49"/>
    <p:sldId id="308" r:id="rId50"/>
    <p:sldId id="338" r:id="rId51"/>
    <p:sldId id="309" r:id="rId52"/>
    <p:sldId id="341" r:id="rId53"/>
    <p:sldId id="311" r:id="rId54"/>
    <p:sldId id="312" r:id="rId55"/>
    <p:sldId id="313" r:id="rId56"/>
    <p:sldId id="314" r:id="rId57"/>
    <p:sldId id="315" r:id="rId58"/>
    <p:sldId id="316" r:id="rId59"/>
    <p:sldId id="343" r:id="rId60"/>
    <p:sldId id="327" r:id="rId61"/>
    <p:sldId id="317" r:id="rId62"/>
    <p:sldId id="318" r:id="rId63"/>
    <p:sldId id="319" r:id="rId64"/>
    <p:sldId id="320" r:id="rId65"/>
    <p:sldId id="322" r:id="rId66"/>
    <p:sldId id="323" r:id="rId67"/>
    <p:sldId id="333" r:id="rId68"/>
    <p:sldId id="324" r:id="rId69"/>
    <p:sldId id="325" r:id="rId70"/>
    <p:sldId id="332" r:id="rId7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97"/>
    <p:restoredTop sz="86385"/>
  </p:normalViewPr>
  <p:slideViewPr>
    <p:cSldViewPr snapToGrid="0" snapToObjects="1">
      <p:cViewPr>
        <p:scale>
          <a:sx n="85" d="100"/>
          <a:sy n="85" d="100"/>
        </p:scale>
        <p:origin x="672" y="264"/>
      </p:cViewPr>
      <p:guideLst/>
    </p:cSldViewPr>
  </p:slideViewPr>
  <p:outlineViewPr>
    <p:cViewPr>
      <p:scale>
        <a:sx n="33" d="100"/>
        <a:sy n="33" d="100"/>
      </p:scale>
      <p:origin x="0" y="-71168"/>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3480"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notesMaster" Target="notesMasters/notes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presProps" Target="presProps.xml"/><Relationship Id="rId74" Type="http://schemas.openxmlformats.org/officeDocument/2006/relationships/viewProps" Target="viewProps.xml"/><Relationship Id="rId75" Type="http://schemas.openxmlformats.org/officeDocument/2006/relationships/theme" Target="theme/theme1.xml"/><Relationship Id="rId76"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F84C23-9FE7-AC49-A37C-25E3F929DE26}" type="datetimeFigureOut">
              <a:rPr kumimoji="1" lang="ja-JP" altLang="en-US" smtClean="0"/>
              <a:t>2016/4/12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A2013-2A9B-8841-AEC6-F00A0D95D154}" type="slidenum">
              <a:rPr kumimoji="1" lang="ja-JP" altLang="en-US" smtClean="0"/>
              <a:t>‹#›</a:t>
            </a:fld>
            <a:endParaRPr kumimoji="1" lang="ja-JP" altLang="en-US"/>
          </a:p>
        </p:txBody>
      </p:sp>
    </p:spTree>
    <p:extLst>
      <p:ext uri="{BB962C8B-B14F-4D97-AF65-F5344CB8AC3E}">
        <p14:creationId xmlns:p14="http://schemas.microsoft.com/office/powerpoint/2010/main" val="93815858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82BA2013-2A9B-8841-AEC6-F00A0D95D154}" type="slidenum">
              <a:rPr kumimoji="1" lang="ja-JP" altLang="en-US" smtClean="0"/>
              <a:t>19</a:t>
            </a:fld>
            <a:endParaRPr kumimoji="1" lang="ja-JP" altLang="en-US"/>
          </a:p>
        </p:txBody>
      </p:sp>
    </p:spTree>
    <p:extLst>
      <p:ext uri="{BB962C8B-B14F-4D97-AF65-F5344CB8AC3E}">
        <p14:creationId xmlns:p14="http://schemas.microsoft.com/office/powerpoint/2010/main" val="806469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82BA2013-2A9B-8841-AEC6-F00A0D95D154}" type="slidenum">
              <a:rPr kumimoji="1" lang="ja-JP" altLang="en-US" smtClean="0"/>
              <a:t>32</a:t>
            </a:fld>
            <a:endParaRPr kumimoji="1" lang="ja-JP" altLang="en-US"/>
          </a:p>
        </p:txBody>
      </p:sp>
    </p:spTree>
    <p:extLst>
      <p:ext uri="{BB962C8B-B14F-4D97-AF65-F5344CB8AC3E}">
        <p14:creationId xmlns:p14="http://schemas.microsoft.com/office/powerpoint/2010/main" val="275962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1055653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1715045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1245670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2007882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92535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285231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701295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1277650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78543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270723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5FCA9004-DD6D-0547-ACB6-A72D6C95E98A}" type="datetimeFigureOut">
              <a:rPr kumimoji="1" lang="ja-JP" altLang="en-US" smtClean="0"/>
              <a:t>2016/4/12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167316391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5560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CA9004-DD6D-0547-ACB6-A72D6C95E98A}" type="datetimeFigureOut">
              <a:rPr kumimoji="1" lang="ja-JP" altLang="en-US" smtClean="0"/>
              <a:t>2016/4/12</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54E8FB-0BB0-F844-BCD4-34CBC13CD4A3}" type="slidenum">
              <a:rPr kumimoji="1" lang="ja-JP" altLang="en-US" smtClean="0"/>
              <a:t>‹#›</a:t>
            </a:fld>
            <a:endParaRPr kumimoji="1" lang="ja-JP" altLang="en-US"/>
          </a:p>
        </p:txBody>
      </p:sp>
    </p:spTree>
    <p:extLst>
      <p:ext uri="{BB962C8B-B14F-4D97-AF65-F5344CB8AC3E}">
        <p14:creationId xmlns:p14="http://schemas.microsoft.com/office/powerpoint/2010/main" val="6358620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ed.com/talks/yves_morieux_as_work_gets_more_complex_6_rules_to_simplify?language=ja"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image" Target="../media/image7.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 Id="rId3" Type="http://schemas.openxmlformats.org/officeDocument/2006/relationships/image" Target="../media/image11.tif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ja.wikipedia.org/wiki/XY%E7%90%86%E8%AB%96" TargetMode="External"/><Relationship Id="rId3" Type="http://schemas.openxmlformats.org/officeDocument/2006/relationships/hyperlink" Target="http://www.infoq.com/jp/articles/what-are-self-organising-teams"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t>認定</a:t>
            </a:r>
            <a:r>
              <a:rPr kumimoji="1" lang="en-US" altLang="ja-JP" dirty="0" smtClean="0"/>
              <a:t>LeSS</a:t>
            </a:r>
            <a:r>
              <a:rPr kumimoji="1" lang="ja-JP" altLang="en-US" dirty="0" smtClean="0"/>
              <a:t>実践者コース</a:t>
            </a:r>
            <a:endParaRPr kumimoji="1" lang="ja-JP" altLang="en-US" dirty="0"/>
          </a:p>
        </p:txBody>
      </p:sp>
      <p:sp>
        <p:nvSpPr>
          <p:cNvPr id="4" name="サブタイトル 3"/>
          <p:cNvSpPr>
            <a:spLocks noGrp="1"/>
          </p:cNvSpPr>
          <p:nvPr>
            <p:ph type="subTitle" idx="1"/>
          </p:nvPr>
        </p:nvSpPr>
        <p:spPr/>
        <p:txBody>
          <a:bodyPr/>
          <a:lstStyle/>
          <a:p>
            <a:r>
              <a:rPr kumimoji="1" lang="en-US" altLang="ja-JP" dirty="0" smtClean="0"/>
              <a:t>2016/02</a:t>
            </a:r>
          </a:p>
        </p:txBody>
      </p:sp>
    </p:spTree>
    <p:extLst>
      <p:ext uri="{BB962C8B-B14F-4D97-AF65-F5344CB8AC3E}">
        <p14:creationId xmlns:p14="http://schemas.microsoft.com/office/powerpoint/2010/main" val="5105810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スプリントレビューで</a:t>
            </a:r>
            <a:r>
              <a:rPr kumimoji="1" lang="en-US" altLang="ja-JP" dirty="0" smtClean="0"/>
              <a:t>PO</a:t>
            </a:r>
            <a:r>
              <a:rPr kumimoji="1" lang="ja-JP" altLang="en-US" dirty="0" smtClean="0"/>
              <a:t>が合否判定を行うのは大きな間違い。</a:t>
            </a:r>
            <a:endParaRPr kumimoji="1" lang="en-US" altLang="ja-JP" dirty="0" smtClean="0"/>
          </a:p>
          <a:p>
            <a:pPr lvl="0"/>
            <a:r>
              <a:rPr kumimoji="1" lang="ja-JP" altLang="en-US" dirty="0" smtClean="0"/>
              <a:t>スプリントレビューの最も重要な目的はステークホルダーからのフィードバックを得ることである。</a:t>
            </a:r>
            <a:endParaRPr kumimoji="1" lang="en-US" altLang="ja-JP" dirty="0" smtClean="0"/>
          </a:p>
        </p:txBody>
      </p:sp>
    </p:spTree>
    <p:extLst>
      <p:ext uri="{BB962C8B-B14F-4D97-AF65-F5344CB8AC3E}">
        <p14:creationId xmlns:p14="http://schemas.microsoft.com/office/powerpoint/2010/main" val="20260111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システム思考</a:t>
            </a:r>
            <a:endParaRPr kumimoji="1" lang="ja-JP" altLang="en-US" dirty="0"/>
          </a:p>
        </p:txBody>
      </p:sp>
      <p:sp>
        <p:nvSpPr>
          <p:cNvPr id="3" name="コンテンツ プレースホルダー 2"/>
          <p:cNvSpPr>
            <a:spLocks noGrp="1"/>
          </p:cNvSpPr>
          <p:nvPr>
            <p:ph idx="1"/>
          </p:nvPr>
        </p:nvSpPr>
        <p:spPr>
          <a:xfrm>
            <a:off x="3282846" y="1825625"/>
            <a:ext cx="5232504" cy="4351338"/>
          </a:xfrm>
        </p:spPr>
        <p:txBody>
          <a:bodyPr>
            <a:normAutofit fontScale="92500"/>
          </a:bodyPr>
          <a:lstStyle/>
          <a:p>
            <a:r>
              <a:rPr lang="ja-JP" altLang="en-US" dirty="0" smtClean="0"/>
              <a:t>論理的に数値化可能な対象を矢印で結ぶ。</a:t>
            </a:r>
            <a:endParaRPr lang="en-US" altLang="ja-JP" dirty="0" smtClean="0"/>
          </a:p>
          <a:p>
            <a:r>
              <a:rPr lang="ja-JP" altLang="en-US" dirty="0" smtClean="0"/>
              <a:t>正の影響がある場合は普通の矢印。</a:t>
            </a:r>
            <a:endParaRPr lang="en-US" altLang="ja-JP" dirty="0" smtClean="0"/>
          </a:p>
          <a:p>
            <a:r>
              <a:rPr kumimoji="1" lang="ja-JP" altLang="en-US" dirty="0" smtClean="0"/>
              <a:t>負の影響がある場合は、矢印の脇に丸を描く。</a:t>
            </a:r>
            <a:endParaRPr kumimoji="1" lang="en-US" altLang="ja-JP" dirty="0" smtClean="0"/>
          </a:p>
          <a:p>
            <a:r>
              <a:rPr kumimoji="1" lang="ja-JP" altLang="en-US" dirty="0" smtClean="0"/>
              <a:t>時間的に遅延がある場合には、二本線を描いて、線を切断？する。</a:t>
            </a:r>
            <a:endParaRPr kumimoji="1" lang="en-US" altLang="ja-JP" dirty="0" smtClean="0"/>
          </a:p>
          <a:p>
            <a:r>
              <a:rPr kumimoji="1" lang="ja-JP" altLang="en-US" dirty="0" smtClean="0"/>
              <a:t>人は善良であると仮定する</a:t>
            </a:r>
            <a:endParaRPr kumimoji="1" lang="ja-JP" altLang="en-US" dirty="0"/>
          </a:p>
        </p:txBody>
      </p:sp>
      <p:pic>
        <p:nvPicPr>
          <p:cNvPr id="4" name="図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04931" y="4264702"/>
            <a:ext cx="3200589" cy="2593298"/>
          </a:xfrm>
          <a:prstGeom prst="rect">
            <a:avLst/>
          </a:prstGeom>
        </p:spPr>
      </p:pic>
      <p:pic>
        <p:nvPicPr>
          <p:cNvPr id="5" name="図 4"/>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4931" y="1740447"/>
            <a:ext cx="3200589" cy="2420389"/>
          </a:xfrm>
          <a:prstGeom prst="rect">
            <a:avLst/>
          </a:prstGeom>
        </p:spPr>
      </p:pic>
    </p:spTree>
    <p:extLst>
      <p:ext uri="{BB962C8B-B14F-4D97-AF65-F5344CB8AC3E}">
        <p14:creationId xmlns:p14="http://schemas.microsoft.com/office/powerpoint/2010/main" val="3103317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システム思考の演習</a:t>
            </a:r>
            <a:endParaRPr kumimoji="1" lang="ja-JP" altLang="en-US" dirty="0"/>
          </a:p>
        </p:txBody>
      </p:sp>
      <p:sp>
        <p:nvSpPr>
          <p:cNvPr id="3" name="コンテンツ プレースホルダー 2"/>
          <p:cNvSpPr>
            <a:spLocks noGrp="1"/>
          </p:cNvSpPr>
          <p:nvPr>
            <p:ph idx="1"/>
          </p:nvPr>
        </p:nvSpPr>
        <p:spPr>
          <a:xfrm>
            <a:off x="3567658" y="1825625"/>
            <a:ext cx="4947691" cy="4635136"/>
          </a:xfrm>
        </p:spPr>
        <p:txBody>
          <a:bodyPr>
            <a:normAutofit lnSpcReduction="10000"/>
          </a:bodyPr>
          <a:lstStyle/>
          <a:p>
            <a:pPr lvl="0"/>
            <a:r>
              <a:rPr kumimoji="1" lang="ja-JP" altLang="en-US" dirty="0" smtClean="0"/>
              <a:t>計画的に行うのではなく、ディスカッションをしている時などに必要に応じて実施する。</a:t>
            </a:r>
            <a:endParaRPr kumimoji="1" lang="en-US" altLang="ja-JP" dirty="0" smtClean="0"/>
          </a:p>
          <a:p>
            <a:pPr lvl="0"/>
            <a:r>
              <a:rPr kumimoji="1" lang="en-US" altLang="ja-JP" dirty="0" smtClean="0"/>
              <a:t>TOC</a:t>
            </a:r>
            <a:r>
              <a:rPr kumimoji="1" lang="ja-JP" altLang="en-US" dirty="0" smtClean="0"/>
              <a:t>の問題分析ツリーよりも、コンサルタントとして、手法の説明なしに実施するのはやりやすいなと思った。</a:t>
            </a:r>
            <a:endParaRPr kumimoji="1" lang="en-US" altLang="ja-JP" dirty="0" smtClean="0"/>
          </a:p>
          <a:p>
            <a:pPr lvl="0"/>
            <a:r>
              <a:rPr lang="ja-JP" altLang="en-US" dirty="0" smtClean="0"/>
              <a:t>結論は出さなくても良い。チームが現状のシステムを認識できれば、その後の行動が変わる。</a:t>
            </a:r>
            <a:endParaRPr kumimoji="1" lang="en-US" altLang="ja-JP" dirty="0" smtClean="0"/>
          </a:p>
          <a:p>
            <a:pPr lvl="0"/>
            <a:endParaRPr kumimoji="1" lang="en-US" altLang="ja-JP" dirty="0" smtClean="0"/>
          </a:p>
        </p:txBody>
      </p:sp>
      <p:pic>
        <p:nvPicPr>
          <p:cNvPr id="4" name="図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5400000">
            <a:off x="-255351" y="2488890"/>
            <a:ext cx="4185455" cy="3460563"/>
          </a:xfrm>
          <a:prstGeom prst="rect">
            <a:avLst/>
          </a:prstGeom>
        </p:spPr>
      </p:pic>
      <p:sp>
        <p:nvSpPr>
          <p:cNvPr id="5" name="テキスト ボックス 4"/>
          <p:cNvSpPr txBox="1"/>
          <p:nvPr/>
        </p:nvSpPr>
        <p:spPr>
          <a:xfrm>
            <a:off x="1514211" y="1438103"/>
            <a:ext cx="883575" cy="523220"/>
          </a:xfrm>
          <a:prstGeom prst="rect">
            <a:avLst/>
          </a:prstGeom>
          <a:noFill/>
        </p:spPr>
        <p:txBody>
          <a:bodyPr wrap="none" rtlCol="0">
            <a:spAutoFit/>
          </a:bodyPr>
          <a:lstStyle/>
          <a:p>
            <a:r>
              <a:rPr lang="ja-JP" altLang="en-US" sz="2800" smtClean="0"/>
              <a:t>お題</a:t>
            </a:r>
            <a:endParaRPr kumimoji="1" lang="ja-JP" altLang="en-US" sz="2800"/>
          </a:p>
        </p:txBody>
      </p:sp>
    </p:spTree>
    <p:extLst>
      <p:ext uri="{BB962C8B-B14F-4D97-AF65-F5344CB8AC3E}">
        <p14:creationId xmlns:p14="http://schemas.microsoft.com/office/powerpoint/2010/main" val="8622656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5400000">
            <a:off x="-438335" y="2301942"/>
            <a:ext cx="3667766" cy="2791095"/>
          </a:xfrm>
          <a:prstGeom prst="rect">
            <a:avLst/>
          </a:prstGeom>
        </p:spPr>
      </p:pic>
      <p:sp>
        <p:nvSpPr>
          <p:cNvPr id="2" name="タイトル 1"/>
          <p:cNvSpPr>
            <a:spLocks noGrp="1"/>
          </p:cNvSpPr>
          <p:nvPr>
            <p:ph type="title"/>
          </p:nvPr>
        </p:nvSpPr>
        <p:spPr>
          <a:xfrm>
            <a:off x="554637" y="0"/>
            <a:ext cx="7886700" cy="1325563"/>
          </a:xfrm>
        </p:spPr>
        <p:txBody>
          <a:bodyPr/>
          <a:lstStyle/>
          <a:p>
            <a:r>
              <a:rPr kumimoji="1" lang="ja-JP" altLang="en-US" dirty="0" smtClean="0"/>
              <a:t>スキル不足への対処</a:t>
            </a:r>
            <a:endParaRPr kumimoji="1" lang="ja-JP" altLang="en-US" dirty="0"/>
          </a:p>
        </p:txBody>
      </p:sp>
      <p:sp>
        <p:nvSpPr>
          <p:cNvPr id="3" name="コンテンツ プレースホルダー 2"/>
          <p:cNvSpPr>
            <a:spLocks noGrp="1"/>
          </p:cNvSpPr>
          <p:nvPr>
            <p:ph idx="1"/>
          </p:nvPr>
        </p:nvSpPr>
        <p:spPr>
          <a:xfrm>
            <a:off x="2791097" y="1027906"/>
            <a:ext cx="6352904" cy="5830093"/>
          </a:xfrm>
        </p:spPr>
        <p:txBody>
          <a:bodyPr>
            <a:normAutofit fontScale="92500" lnSpcReduction="20000"/>
          </a:bodyPr>
          <a:lstStyle/>
          <a:p>
            <a:pPr lvl="0">
              <a:lnSpc>
                <a:spcPct val="110000"/>
              </a:lnSpc>
            </a:pPr>
            <a:r>
              <a:rPr kumimoji="1" lang="en-US" altLang="ja-JP" sz="3200" dirty="0" smtClean="0"/>
              <a:t>LeSS</a:t>
            </a:r>
            <a:r>
              <a:rPr kumimoji="1" lang="ja-JP" altLang="en-US" sz="3200" dirty="0" smtClean="0"/>
              <a:t>では、スキルに応じた仕事をやるのではなく、人に仕事を割り当てて、足りないスキルは学習して人が成長することを期待する。無駄な仕事を速くやるよりも、遅くても価値のある仕事を行う。</a:t>
            </a:r>
            <a:endParaRPr kumimoji="1" lang="en-US" altLang="ja-JP" sz="3200" dirty="0" smtClean="0"/>
          </a:p>
          <a:p>
            <a:pPr lvl="0">
              <a:lnSpc>
                <a:spcPct val="110000"/>
              </a:lnSpc>
            </a:pPr>
            <a:r>
              <a:rPr lang="ja-JP" altLang="en-US" sz="3200" dirty="0" smtClean="0"/>
              <a:t>具体的な割り当て方</a:t>
            </a:r>
            <a:endParaRPr kumimoji="1" lang="en-US" altLang="ja-JP" sz="3200" dirty="0" smtClean="0"/>
          </a:p>
          <a:p>
            <a:pPr lvl="1">
              <a:lnSpc>
                <a:spcPct val="110000"/>
              </a:lnSpc>
            </a:pPr>
            <a:r>
              <a:rPr kumimoji="1" lang="en-US" altLang="ja-JP" sz="2800" dirty="0" smtClean="0"/>
              <a:t>ABC</a:t>
            </a:r>
            <a:r>
              <a:rPr kumimoji="1" lang="ja-JP" altLang="en-US" sz="2800" dirty="0" smtClean="0"/>
              <a:t>のスキルが必要な仕事は</a:t>
            </a:r>
            <a:r>
              <a:rPr kumimoji="1" lang="en-US" altLang="ja-JP" sz="2800" dirty="0" smtClean="0"/>
              <a:t>ABC</a:t>
            </a:r>
            <a:r>
              <a:rPr kumimoji="1" lang="ja-JP" altLang="en-US" sz="2800" dirty="0" smtClean="0"/>
              <a:t>のスキルを持ったチームに任せる。</a:t>
            </a:r>
            <a:endParaRPr kumimoji="1" lang="en-US" altLang="ja-JP" sz="2800" dirty="0" smtClean="0"/>
          </a:p>
          <a:p>
            <a:pPr lvl="1">
              <a:lnSpc>
                <a:spcPct val="110000"/>
              </a:lnSpc>
            </a:pPr>
            <a:r>
              <a:rPr kumimoji="1" lang="en-US" altLang="ja-JP" sz="2800" dirty="0" smtClean="0"/>
              <a:t>DEF</a:t>
            </a:r>
            <a:r>
              <a:rPr kumimoji="1" lang="ja-JP" altLang="en-US" sz="2800" dirty="0" smtClean="0"/>
              <a:t>のスキルが必要な仕事に</a:t>
            </a:r>
            <a:r>
              <a:rPr kumimoji="1" lang="en-US" altLang="ja-JP" sz="2800" dirty="0" smtClean="0"/>
              <a:t>CDE</a:t>
            </a:r>
            <a:r>
              <a:rPr kumimoji="1" lang="ja-JP" altLang="en-US" sz="2800" dirty="0" smtClean="0"/>
              <a:t>のスキルを持ったチームしか見つからなくても、そのチームに任せて</a:t>
            </a:r>
            <a:r>
              <a:rPr kumimoji="1" lang="en-US" altLang="ja-JP" sz="2800" dirty="0" smtClean="0"/>
              <a:t>F</a:t>
            </a:r>
            <a:r>
              <a:rPr kumimoji="1" lang="ja-JP" altLang="en-US" sz="2800" dirty="0" smtClean="0"/>
              <a:t>は学習してもらう。</a:t>
            </a:r>
            <a:endParaRPr kumimoji="1" lang="en-US" altLang="ja-JP" sz="2800" dirty="0" smtClean="0"/>
          </a:p>
        </p:txBody>
      </p:sp>
      <p:sp>
        <p:nvSpPr>
          <p:cNvPr id="5" name="テキスト ボックス 4"/>
          <p:cNvSpPr txBox="1"/>
          <p:nvPr/>
        </p:nvSpPr>
        <p:spPr>
          <a:xfrm>
            <a:off x="2953062" y="-419725"/>
            <a:ext cx="184731" cy="369332"/>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16350027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コンポーネントチームとフィーチャーチーム</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コンポーネントチームの問題解決をしようとすると、</a:t>
            </a:r>
            <a:r>
              <a:rPr kumimoji="1" lang="en-US" altLang="ja-JP" dirty="0" smtClean="0"/>
              <a:t>WF</a:t>
            </a:r>
            <a:r>
              <a:rPr kumimoji="1" lang="ja-JP" altLang="en-US" dirty="0" smtClean="0"/>
              <a:t>になる。</a:t>
            </a:r>
            <a:endParaRPr kumimoji="1" lang="en-US" altLang="ja-JP" dirty="0" smtClean="0"/>
          </a:p>
          <a:p>
            <a:pPr lvl="0"/>
            <a:r>
              <a:rPr kumimoji="1" lang="en-US" altLang="ja-JP" dirty="0" smtClean="0"/>
              <a:t>LeSS</a:t>
            </a:r>
            <a:r>
              <a:rPr kumimoji="1" lang="ja-JP" altLang="en-US" dirty="0" smtClean="0"/>
              <a:t>にあうのはフィーチャーチーム。</a:t>
            </a:r>
            <a:endParaRPr kumimoji="1" lang="en-US" altLang="ja-JP" dirty="0" smtClean="0"/>
          </a:p>
          <a:p>
            <a:pPr lvl="0"/>
            <a:r>
              <a:rPr kumimoji="1" lang="ja-JP" altLang="en-US" dirty="0" smtClean="0"/>
              <a:t>チーム構成とプロセスは分離することはできない。</a:t>
            </a:r>
            <a:endParaRPr kumimoji="1" lang="en-US" altLang="ja-JP" dirty="0" smtClean="0"/>
          </a:p>
        </p:txBody>
      </p:sp>
    </p:spTree>
    <p:extLst>
      <p:ext uri="{BB962C8B-B14F-4D97-AF65-F5344CB8AC3E}">
        <p14:creationId xmlns:p14="http://schemas.microsoft.com/office/powerpoint/2010/main" val="1430673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ポストイットを使った複数人でのモデリングには価値がある</a:t>
            </a:r>
            <a:endParaRPr kumimoji="1" lang="ja-JP" altLang="en-US" dirty="0"/>
          </a:p>
        </p:txBody>
      </p:sp>
      <p:sp>
        <p:nvSpPr>
          <p:cNvPr id="3" name="コンテンツ プレースホルダー 2"/>
          <p:cNvSpPr>
            <a:spLocks noGrp="1"/>
          </p:cNvSpPr>
          <p:nvPr>
            <p:ph idx="1"/>
          </p:nvPr>
        </p:nvSpPr>
        <p:spPr/>
        <p:txBody>
          <a:bodyPr>
            <a:normAutofit/>
          </a:bodyPr>
          <a:lstStyle/>
          <a:p>
            <a:pPr lvl="0">
              <a:lnSpc>
                <a:spcPct val="100000"/>
              </a:lnSpc>
            </a:pPr>
            <a:r>
              <a:rPr kumimoji="1" lang="en-US" altLang="ja-JP" dirty="0" smtClean="0"/>
              <a:t>TOM WUJEC</a:t>
            </a:r>
            <a:r>
              <a:rPr kumimoji="1" lang="ja-JP" altLang="en-US" dirty="0" smtClean="0"/>
              <a:t>のトーストの作り方に関する</a:t>
            </a:r>
            <a:r>
              <a:rPr kumimoji="1" lang="en-US" altLang="ja-JP" dirty="0" smtClean="0"/>
              <a:t>TED</a:t>
            </a:r>
            <a:r>
              <a:rPr kumimoji="1" lang="ja-JP" altLang="en-US" dirty="0" smtClean="0"/>
              <a:t>のビデオ紹介。</a:t>
            </a:r>
            <a:endParaRPr kumimoji="1" lang="en-US" altLang="ja-JP" dirty="0" smtClean="0"/>
          </a:p>
          <a:p>
            <a:pPr lvl="0">
              <a:lnSpc>
                <a:spcPct val="100000"/>
              </a:lnSpc>
            </a:pPr>
            <a:r>
              <a:rPr kumimoji="1" lang="ja-JP" altLang="en-US" dirty="0" smtClean="0"/>
              <a:t>描くにしたがい多くの要素を含む複雑な絵になるが、参加した人は数が増えても深く理解できている。</a:t>
            </a:r>
            <a:endParaRPr kumimoji="1" lang="en-US" altLang="ja-JP" dirty="0" smtClean="0"/>
          </a:p>
          <a:p>
            <a:pPr lvl="0">
              <a:lnSpc>
                <a:spcPct val="100000"/>
              </a:lnSpc>
            </a:pPr>
            <a:r>
              <a:rPr kumimoji="1" lang="ja-JP" altLang="en-US" dirty="0" smtClean="0"/>
              <a:t>図を描くポストイットを使って繰り返しで改善するポストイットを使ってグループで改善する。</a:t>
            </a:r>
            <a:endParaRPr kumimoji="1" lang="en-US" altLang="ja-JP" dirty="0" smtClean="0"/>
          </a:p>
          <a:p>
            <a:pPr lvl="0">
              <a:lnSpc>
                <a:spcPct val="100000"/>
              </a:lnSpc>
            </a:pPr>
            <a:r>
              <a:rPr kumimoji="1" lang="en-US" altLang="ja-JP" dirty="0" smtClean="0"/>
              <a:t>https://</a:t>
            </a:r>
            <a:r>
              <a:rPr kumimoji="1" lang="en-US" altLang="ja-JP" dirty="0" err="1" smtClean="0"/>
              <a:t>www.ted.com</a:t>
            </a:r>
            <a:r>
              <a:rPr kumimoji="1" lang="en-US" altLang="ja-JP" dirty="0" smtClean="0"/>
              <a:t>/talks/</a:t>
            </a:r>
            <a:r>
              <a:rPr kumimoji="1" lang="en-US" altLang="ja-JP" dirty="0" err="1" smtClean="0"/>
              <a:t>tom_wujec_got_a_wicked_problem_first_tell_me_how_you_make_toast</a:t>
            </a:r>
            <a:endParaRPr kumimoji="1" lang="en-US" altLang="ja-JP" dirty="0" smtClean="0"/>
          </a:p>
        </p:txBody>
      </p:sp>
    </p:spTree>
    <p:extLst>
      <p:ext uri="{BB962C8B-B14F-4D97-AF65-F5344CB8AC3E}">
        <p14:creationId xmlns:p14="http://schemas.microsoft.com/office/powerpoint/2010/main" val="21117034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テイラー主義の批判</a:t>
            </a:r>
            <a:endParaRPr kumimoji="1" lang="ja-JP" altLang="en-US" dirty="0"/>
          </a:p>
        </p:txBody>
      </p:sp>
      <p:sp>
        <p:nvSpPr>
          <p:cNvPr id="3" name="コンテンツ プレースホルダー 2"/>
          <p:cNvSpPr>
            <a:spLocks noGrp="1"/>
          </p:cNvSpPr>
          <p:nvPr>
            <p:ph idx="1"/>
          </p:nvPr>
        </p:nvSpPr>
        <p:spPr/>
        <p:txBody>
          <a:bodyPr>
            <a:normAutofit/>
          </a:bodyPr>
          <a:lstStyle/>
          <a:p>
            <a:pPr lvl="0">
              <a:lnSpc>
                <a:spcPct val="100000"/>
              </a:lnSpc>
            </a:pPr>
            <a:r>
              <a:rPr kumimoji="1" lang="en-US" altLang="ja-JP" dirty="0" smtClean="0"/>
              <a:t>BCG</a:t>
            </a:r>
            <a:r>
              <a:rPr kumimoji="1" lang="ja-JP" altLang="en-US" dirty="0" smtClean="0"/>
              <a:t>のイブモリューによるテイラー主義の痛烈な批判。</a:t>
            </a:r>
            <a:endParaRPr kumimoji="1" lang="en-US" altLang="ja-JP" dirty="0" smtClean="0"/>
          </a:p>
          <a:p>
            <a:pPr lvl="0">
              <a:lnSpc>
                <a:spcPct val="100000"/>
              </a:lnSpc>
            </a:pPr>
            <a:r>
              <a:rPr kumimoji="1" lang="ja-JP" altLang="en-US" dirty="0" smtClean="0"/>
              <a:t>価値の高い開発は、ますます複雑化しているので、テイラー主義ではうまくいかない。</a:t>
            </a:r>
            <a:endParaRPr kumimoji="1" lang="en-US" altLang="ja-JP" dirty="0" smtClean="0"/>
          </a:p>
          <a:p>
            <a:pPr lvl="0">
              <a:lnSpc>
                <a:spcPct val="100000"/>
              </a:lnSpc>
            </a:pPr>
            <a:r>
              <a:rPr kumimoji="1" lang="en-US" altLang="ja-JP" dirty="0" smtClean="0">
                <a:hlinkClick r:id="rId2"/>
              </a:rPr>
              <a:t>https://www.ted.com/talks/yves_morieux_as_work_gets_more_complex_6_rules_to_simplify?language=ja</a:t>
            </a:r>
            <a:endParaRPr kumimoji="1" lang="en-US" altLang="ja-JP" dirty="0" smtClean="0"/>
          </a:p>
        </p:txBody>
      </p:sp>
    </p:spTree>
    <p:extLst>
      <p:ext uri="{BB962C8B-B14F-4D97-AF65-F5344CB8AC3E}">
        <p14:creationId xmlns:p14="http://schemas.microsoft.com/office/powerpoint/2010/main" val="7673181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チーム構成について</a:t>
            </a:r>
            <a:endParaRPr kumimoji="1" lang="ja-JP" altLang="en-US" dirty="0"/>
          </a:p>
        </p:txBody>
      </p:sp>
      <p:sp>
        <p:nvSpPr>
          <p:cNvPr id="3" name="コンテンツ プレースホルダー 2"/>
          <p:cNvSpPr>
            <a:spLocks noGrp="1"/>
          </p:cNvSpPr>
          <p:nvPr>
            <p:ph idx="1"/>
          </p:nvPr>
        </p:nvSpPr>
        <p:spPr/>
        <p:txBody>
          <a:bodyPr>
            <a:normAutofit fontScale="85000" lnSpcReduction="20000"/>
          </a:bodyPr>
          <a:lstStyle/>
          <a:p>
            <a:pPr lvl="0">
              <a:lnSpc>
                <a:spcPct val="120000"/>
              </a:lnSpc>
            </a:pPr>
            <a:r>
              <a:rPr kumimoji="1" lang="ja-JP" altLang="en-US" dirty="0" smtClean="0"/>
              <a:t>チームの組み合わせで組織を作る。</a:t>
            </a:r>
            <a:endParaRPr kumimoji="1" lang="en-US" altLang="ja-JP" dirty="0" smtClean="0"/>
          </a:p>
          <a:p>
            <a:pPr lvl="0">
              <a:lnSpc>
                <a:spcPct val="120000"/>
              </a:lnSpc>
            </a:pPr>
            <a:r>
              <a:rPr kumimoji="1" lang="ja-JP" altLang="en-US" dirty="0" smtClean="0"/>
              <a:t>チームは長期間維持する。</a:t>
            </a:r>
            <a:endParaRPr kumimoji="1" lang="en-US" altLang="ja-JP" dirty="0" smtClean="0"/>
          </a:p>
          <a:p>
            <a:pPr lvl="1">
              <a:lnSpc>
                <a:spcPct val="120000"/>
              </a:lnSpc>
            </a:pPr>
            <a:r>
              <a:rPr kumimoji="1" lang="ja-JP" altLang="en-US" dirty="0" smtClean="0"/>
              <a:t>チームの解散を計画すべきではない。</a:t>
            </a:r>
            <a:endParaRPr kumimoji="1" lang="en-US" altLang="ja-JP" dirty="0" smtClean="0"/>
          </a:p>
          <a:p>
            <a:pPr lvl="1">
              <a:lnSpc>
                <a:spcPct val="120000"/>
              </a:lnSpc>
            </a:pPr>
            <a:r>
              <a:rPr kumimoji="1" lang="ja-JP" altLang="en-US" dirty="0" smtClean="0"/>
              <a:t>所属するメンバーは、転職したり、死亡したり、入れ替わっても良い。</a:t>
            </a:r>
            <a:endParaRPr kumimoji="1" lang="en-US" altLang="ja-JP" dirty="0" smtClean="0"/>
          </a:p>
          <a:p>
            <a:pPr lvl="1">
              <a:lnSpc>
                <a:spcPct val="120000"/>
              </a:lnSpc>
            </a:pPr>
            <a:r>
              <a:rPr kumimoji="1" lang="ja-JP" altLang="en-US" dirty="0" smtClean="0"/>
              <a:t>長期的には</a:t>
            </a:r>
            <a:r>
              <a:rPr lang="ja-JP" altLang="en-US" dirty="0" smtClean="0"/>
              <a:t>、</a:t>
            </a:r>
            <a:r>
              <a:rPr kumimoji="1" lang="ja-JP" altLang="en-US" dirty="0" smtClean="0"/>
              <a:t>多くの人が１つのチームに所属する事になる。</a:t>
            </a:r>
            <a:endParaRPr kumimoji="1" lang="en-US" altLang="ja-JP" dirty="0" smtClean="0"/>
          </a:p>
          <a:p>
            <a:pPr lvl="1">
              <a:lnSpc>
                <a:spcPct val="120000"/>
              </a:lnSpc>
            </a:pPr>
            <a:r>
              <a:rPr kumimoji="1" lang="ja-JP" altLang="en-US" dirty="0" smtClean="0"/>
              <a:t>あるチームのパーティーで数十人集まったことがあった。</a:t>
            </a:r>
            <a:endParaRPr kumimoji="1" lang="en-US" altLang="ja-JP" dirty="0" smtClean="0"/>
          </a:p>
          <a:p>
            <a:pPr>
              <a:lnSpc>
                <a:spcPct val="120000"/>
              </a:lnSpc>
            </a:pPr>
            <a:r>
              <a:rPr lang="ja-JP" altLang="en-US" dirty="0"/>
              <a:t>プロジェクトに</a:t>
            </a:r>
            <a:r>
              <a:rPr lang="ja-JP" altLang="en-US" dirty="0" smtClean="0"/>
              <a:t>対してチーム</a:t>
            </a:r>
            <a:r>
              <a:rPr lang="ja-JP" altLang="en-US" dirty="0"/>
              <a:t>を作ると、プロジェクトが終わった時にチームは解散する事になる。</a:t>
            </a:r>
            <a:endParaRPr lang="en-US" altLang="ja-JP" dirty="0"/>
          </a:p>
          <a:p>
            <a:pPr lvl="1">
              <a:lnSpc>
                <a:spcPct val="120000"/>
              </a:lnSpc>
            </a:pPr>
            <a:r>
              <a:rPr kumimoji="1" lang="ja-JP" altLang="en-US" dirty="0" smtClean="0"/>
              <a:t>長期的に存在しているチームに対して仕事を割り当てる。そうすればプロジェクトが終わってもチームを解散する事はない。</a:t>
            </a:r>
            <a:endParaRPr kumimoji="1" lang="en-US" altLang="ja-JP" dirty="0" smtClean="0"/>
          </a:p>
        </p:txBody>
      </p:sp>
    </p:spTree>
    <p:extLst>
      <p:ext uri="{BB962C8B-B14F-4D97-AF65-F5344CB8AC3E}">
        <p14:creationId xmlns:p14="http://schemas.microsoft.com/office/powerpoint/2010/main" val="17136618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ジェネラリストとスペシャリスト</a:t>
            </a:r>
            <a:endParaRPr kumimoji="1" lang="ja-JP" altLang="en-US" dirty="0"/>
          </a:p>
        </p:txBody>
      </p:sp>
      <p:sp>
        <p:nvSpPr>
          <p:cNvPr id="3" name="コンテンツ プレースホルダー 2"/>
          <p:cNvSpPr>
            <a:spLocks noGrp="1"/>
          </p:cNvSpPr>
          <p:nvPr>
            <p:ph idx="1"/>
          </p:nvPr>
        </p:nvSpPr>
        <p:spPr/>
        <p:txBody>
          <a:bodyPr>
            <a:normAutofit fontScale="92500" lnSpcReduction="20000"/>
          </a:bodyPr>
          <a:lstStyle/>
          <a:p>
            <a:pPr lvl="0">
              <a:lnSpc>
                <a:spcPct val="120000"/>
              </a:lnSpc>
            </a:pPr>
            <a:r>
              <a:rPr kumimoji="1" lang="ja-JP" altLang="en-US" dirty="0" smtClean="0"/>
              <a:t>コンポーネントチームで仕事をしていて、各チームの専門性が狭い場合には、最初にフィーチャーチームに移行する時に、メンバーを組み替える必要がある。</a:t>
            </a:r>
            <a:endParaRPr kumimoji="1" lang="en-US" altLang="ja-JP" dirty="0" smtClean="0"/>
          </a:p>
          <a:p>
            <a:pPr lvl="0">
              <a:lnSpc>
                <a:spcPct val="120000"/>
              </a:lnSpc>
            </a:pPr>
            <a:r>
              <a:rPr kumimoji="1" lang="en-US" altLang="ja-JP" dirty="0" smtClean="0"/>
              <a:t>Android</a:t>
            </a:r>
            <a:r>
              <a:rPr kumimoji="1" lang="ja-JP" altLang="en-US" dirty="0" smtClean="0"/>
              <a:t>専門チームと、</a:t>
            </a:r>
            <a:r>
              <a:rPr kumimoji="1" lang="en-US" altLang="ja-JP" dirty="0" smtClean="0"/>
              <a:t>iOS</a:t>
            </a:r>
            <a:r>
              <a:rPr kumimoji="1" lang="ja-JP" altLang="en-US" dirty="0" smtClean="0"/>
              <a:t>専門チームでは、工数の偏りに対応できないため、優先順位を守ることができない。</a:t>
            </a:r>
            <a:endParaRPr kumimoji="1" lang="en-US" altLang="ja-JP" dirty="0" smtClean="0"/>
          </a:p>
          <a:p>
            <a:pPr lvl="1">
              <a:lnSpc>
                <a:spcPct val="120000"/>
              </a:lnSpc>
            </a:pPr>
            <a:r>
              <a:rPr lang="en-US" altLang="ja-JP" dirty="0"/>
              <a:t>Android</a:t>
            </a:r>
            <a:r>
              <a:rPr lang="ja-JP" altLang="en-US" dirty="0"/>
              <a:t>専任と、</a:t>
            </a:r>
            <a:r>
              <a:rPr lang="en-US" altLang="ja-JP" dirty="0"/>
              <a:t>iOS</a:t>
            </a:r>
            <a:r>
              <a:rPr lang="ja-JP" altLang="en-US" dirty="0"/>
              <a:t>専任はいても良い</a:t>
            </a:r>
            <a:r>
              <a:rPr lang="ja-JP" altLang="en-US" dirty="0" smtClean="0"/>
              <a:t>。両方</a:t>
            </a:r>
            <a:r>
              <a:rPr lang="ja-JP" altLang="en-US" dirty="0"/>
              <a:t>やる人が</a:t>
            </a:r>
            <a:r>
              <a:rPr lang="ja-JP" altLang="en-US" dirty="0" smtClean="0"/>
              <a:t>いれば、</a:t>
            </a:r>
            <a:r>
              <a:rPr lang="ja-JP" altLang="en-US" dirty="0"/>
              <a:t>工数の偏りに適応して、価値の高い順番に開発できる</a:t>
            </a:r>
            <a:r>
              <a:rPr lang="ja-JP" altLang="en-US" dirty="0" smtClean="0"/>
              <a:t>。</a:t>
            </a:r>
            <a:endParaRPr kumimoji="1" lang="en-US" altLang="ja-JP" dirty="0" smtClean="0"/>
          </a:p>
          <a:p>
            <a:pPr lvl="0">
              <a:lnSpc>
                <a:spcPct val="120000"/>
              </a:lnSpc>
            </a:pPr>
            <a:r>
              <a:rPr kumimoji="1" lang="ja-JP" altLang="en-US" dirty="0" smtClean="0"/>
              <a:t>共通機能の開発をどちらのチームが行うかが分からないので、顧客ヒアリングができない。</a:t>
            </a:r>
            <a:endParaRPr kumimoji="1" lang="en-US" altLang="ja-JP" dirty="0" smtClean="0"/>
          </a:p>
        </p:txBody>
      </p:sp>
    </p:spTree>
    <p:extLst>
      <p:ext uri="{BB962C8B-B14F-4D97-AF65-F5344CB8AC3E}">
        <p14:creationId xmlns:p14="http://schemas.microsoft.com/office/powerpoint/2010/main" val="11944864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チームの生存期間</a:t>
            </a:r>
            <a:endParaRPr kumimoji="1" lang="ja-JP" altLang="en-US" dirty="0"/>
          </a:p>
        </p:txBody>
      </p:sp>
      <p:sp>
        <p:nvSpPr>
          <p:cNvPr id="3" name="コンテンツ プレースホルダー 2"/>
          <p:cNvSpPr>
            <a:spLocks noGrp="1"/>
          </p:cNvSpPr>
          <p:nvPr>
            <p:ph idx="1"/>
          </p:nvPr>
        </p:nvSpPr>
        <p:spPr/>
        <p:txBody>
          <a:bodyPr>
            <a:normAutofit fontScale="77500" lnSpcReduction="20000"/>
          </a:bodyPr>
          <a:lstStyle/>
          <a:p>
            <a:pPr lvl="0">
              <a:lnSpc>
                <a:spcPct val="120000"/>
              </a:lnSpc>
            </a:pPr>
            <a:r>
              <a:rPr kumimoji="1" lang="ja-JP" altLang="en-US" dirty="0" smtClean="0"/>
              <a:t>プロダクトはプロジェクトより長い、プロジェクト単位で考えるのではなく、プロダクト単位で考えるべき。</a:t>
            </a:r>
            <a:endParaRPr kumimoji="1" lang="en-US" altLang="ja-JP" dirty="0" smtClean="0"/>
          </a:p>
          <a:p>
            <a:pPr lvl="0">
              <a:lnSpc>
                <a:spcPct val="120000"/>
              </a:lnSpc>
            </a:pPr>
            <a:r>
              <a:rPr kumimoji="1" lang="ja-JP" altLang="en-US" dirty="0" smtClean="0"/>
              <a:t>理由①プロジェクト単位で考えると短期の成果のみで開発する事になり長期的な視点が欠けてしまう。</a:t>
            </a:r>
            <a:endParaRPr kumimoji="1" lang="en-US" altLang="ja-JP" dirty="0" smtClean="0"/>
          </a:p>
          <a:p>
            <a:pPr lvl="0">
              <a:lnSpc>
                <a:spcPct val="120000"/>
              </a:lnSpc>
            </a:pPr>
            <a:r>
              <a:rPr kumimoji="1" lang="ja-JP" altLang="en-US" dirty="0" smtClean="0"/>
              <a:t>理由②プロジェクトの開始と終了は非常に大きな無駄である。</a:t>
            </a:r>
            <a:endParaRPr kumimoji="1" lang="en-US" altLang="ja-JP" dirty="0" smtClean="0"/>
          </a:p>
          <a:p>
            <a:pPr lvl="0">
              <a:lnSpc>
                <a:spcPct val="120000"/>
              </a:lnSpc>
            </a:pPr>
            <a:r>
              <a:rPr kumimoji="1" lang="ja-JP" altLang="en-US" dirty="0" smtClean="0"/>
              <a:t>理由③プロジェクトとは非常に大きなバッチである。プロジェクト管理の予算取りはバカバカしい。</a:t>
            </a:r>
            <a:endParaRPr kumimoji="1" lang="en-US" altLang="ja-JP" dirty="0" smtClean="0"/>
          </a:p>
          <a:p>
            <a:pPr lvl="0">
              <a:lnSpc>
                <a:spcPct val="120000"/>
              </a:lnSpc>
            </a:pPr>
            <a:r>
              <a:rPr kumimoji="1" lang="ja-JP" altLang="en-US" dirty="0" smtClean="0"/>
              <a:t>プートフォリオプランニングが難しくなってしまう。専門家チーム同様にコンポーネントチームも工数の偏りに対応できない。待ち行列があちこちに発生する。</a:t>
            </a:r>
            <a:endParaRPr kumimoji="1" lang="en-US" altLang="ja-JP" dirty="0" smtClean="0"/>
          </a:p>
        </p:txBody>
      </p:sp>
    </p:spTree>
    <p:extLst>
      <p:ext uri="{BB962C8B-B14F-4D97-AF65-F5344CB8AC3E}">
        <p14:creationId xmlns:p14="http://schemas.microsoft.com/office/powerpoint/2010/main" val="299547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704144" y="0"/>
            <a:ext cx="7886700" cy="549274"/>
          </a:xfrm>
        </p:spPr>
        <p:txBody>
          <a:bodyPr>
            <a:normAutofit fontScale="90000"/>
          </a:bodyPr>
          <a:lstStyle/>
          <a:p>
            <a:r>
              <a:rPr kumimoji="1" lang="en-US" altLang="ja-JP" dirty="0" smtClean="0"/>
              <a:t>Mind Map</a:t>
            </a:r>
            <a:endParaRPr kumimoji="1" lang="ja-JP" altLang="en-US" dirty="0"/>
          </a:p>
        </p:txBody>
      </p:sp>
      <p:pic>
        <p:nvPicPr>
          <p:cNvPr id="4" name="コンテンツ プレースホルダー 3"/>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a:stretch/>
        </p:blipFill>
        <p:spPr>
          <a:xfrm>
            <a:off x="0" y="844062"/>
            <a:ext cx="9144000" cy="6013938"/>
          </a:xfrm>
          <a:prstGeom prst="rect">
            <a:avLst/>
          </a:prstGeom>
          <a:noFill/>
          <a:ln>
            <a:noFill/>
          </a:ln>
        </p:spPr>
      </p:pic>
    </p:spTree>
    <p:extLst>
      <p:ext uri="{BB962C8B-B14F-4D97-AF65-F5344CB8AC3E}">
        <p14:creationId xmlns:p14="http://schemas.microsoft.com/office/powerpoint/2010/main" val="27633202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プロダクトスコープ</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pPr lvl="0">
              <a:lnSpc>
                <a:spcPct val="120000"/>
              </a:lnSpc>
            </a:pPr>
            <a:r>
              <a:rPr kumimoji="1" lang="ja-JP" altLang="en-US" dirty="0" smtClean="0"/>
              <a:t>プロダクトスコープは、理想的な状態まで拡張する事を検討する。</a:t>
            </a:r>
            <a:endParaRPr kumimoji="1" lang="en-US" altLang="ja-JP" dirty="0" smtClean="0"/>
          </a:p>
          <a:p>
            <a:pPr lvl="0">
              <a:lnSpc>
                <a:spcPct val="120000"/>
              </a:lnSpc>
            </a:pPr>
            <a:r>
              <a:rPr kumimoji="1" lang="ja-JP" altLang="en-US" dirty="0" smtClean="0"/>
              <a:t>その後、現実的な制約に基づいて、縮小する。</a:t>
            </a:r>
            <a:endParaRPr kumimoji="1" lang="en-US" altLang="ja-JP" dirty="0" smtClean="0"/>
          </a:p>
          <a:p>
            <a:pPr lvl="0">
              <a:lnSpc>
                <a:spcPct val="120000"/>
              </a:lnSpc>
            </a:pPr>
            <a:r>
              <a:rPr kumimoji="1" lang="ja-JP" altLang="en-US" dirty="0" smtClean="0"/>
              <a:t>例えばネットショップで、ログインを独立した</a:t>
            </a:r>
            <a:r>
              <a:rPr kumimoji="1" lang="en-US" altLang="ja-JP" dirty="0" smtClean="0"/>
              <a:t>PO</a:t>
            </a:r>
            <a:r>
              <a:rPr lang="ja-JP" altLang="en-US" dirty="0" smtClean="0"/>
              <a:t>が担当していると、全体では優先順位が低くてもそれを開発してしまう。チームスコープを拡張して、プロダクト全体の優先順位にしたがって開発すべき。</a:t>
            </a:r>
            <a:endParaRPr lang="en-US" altLang="ja-JP" dirty="0" smtClean="0"/>
          </a:p>
        </p:txBody>
      </p:sp>
    </p:spTree>
    <p:extLst>
      <p:ext uri="{BB962C8B-B14F-4D97-AF65-F5344CB8AC3E}">
        <p14:creationId xmlns:p14="http://schemas.microsoft.com/office/powerpoint/2010/main" val="44021164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プロダクトスコープの拡張の理由</a:t>
            </a:r>
            <a:endParaRPr kumimoji="1" lang="ja-JP" altLang="en-US" dirty="0"/>
          </a:p>
        </p:txBody>
      </p:sp>
      <p:sp>
        <p:nvSpPr>
          <p:cNvPr id="3" name="コンテンツ プレースホルダー 2"/>
          <p:cNvSpPr>
            <a:spLocks noGrp="1"/>
          </p:cNvSpPr>
          <p:nvPr>
            <p:ph idx="1"/>
          </p:nvPr>
        </p:nvSpPr>
        <p:spPr>
          <a:xfrm>
            <a:off x="628650" y="1855605"/>
            <a:ext cx="7886700" cy="4650126"/>
          </a:xfrm>
        </p:spPr>
        <p:txBody>
          <a:bodyPr>
            <a:normAutofit fontScale="77500" lnSpcReduction="20000"/>
          </a:bodyPr>
          <a:lstStyle/>
          <a:p>
            <a:pPr marL="514350" indent="-514350">
              <a:lnSpc>
                <a:spcPct val="120000"/>
              </a:lnSpc>
              <a:buFont typeface="+mj-ea"/>
              <a:buAutoNum type="circleNumDbPlain"/>
            </a:pPr>
            <a:r>
              <a:rPr kumimoji="1" lang="ja-JP" altLang="en-US" dirty="0" smtClean="0"/>
              <a:t>ベターオバービュー</a:t>
            </a:r>
            <a:endParaRPr kumimoji="1" lang="en-US" altLang="ja-JP" dirty="0" smtClean="0"/>
          </a:p>
          <a:p>
            <a:pPr marL="514350" indent="-514350">
              <a:lnSpc>
                <a:spcPct val="120000"/>
              </a:lnSpc>
              <a:buFont typeface="+mj-ea"/>
              <a:buAutoNum type="circleNumDbPlain"/>
            </a:pPr>
            <a:r>
              <a:rPr kumimoji="1" lang="ja-JP" altLang="en-US" dirty="0" smtClean="0"/>
              <a:t>機能の重複開発を避ける。</a:t>
            </a:r>
            <a:endParaRPr kumimoji="1" lang="en-US" altLang="ja-JP" dirty="0" smtClean="0"/>
          </a:p>
          <a:p>
            <a:pPr lvl="1">
              <a:lnSpc>
                <a:spcPct val="120000"/>
              </a:lnSpc>
            </a:pPr>
            <a:r>
              <a:rPr kumimoji="1" lang="ja-JP" altLang="en-US" dirty="0" smtClean="0"/>
              <a:t>複数の携帯端末などで、組織を分けるとコードも別れてしまう。それはブランチでは済まずに、どこかでコピーを作って、その後はマージされずに、個別に開発される事になる。</a:t>
            </a:r>
            <a:endParaRPr kumimoji="1" lang="en-US" altLang="ja-JP" dirty="0" smtClean="0"/>
          </a:p>
          <a:p>
            <a:pPr marL="514350" indent="-514350">
              <a:lnSpc>
                <a:spcPct val="120000"/>
              </a:lnSpc>
              <a:buFont typeface="+mj-ea"/>
              <a:buAutoNum type="circleNumDbPlain"/>
            </a:pPr>
            <a:r>
              <a:rPr kumimoji="1" lang="ja-JP" altLang="en-US" dirty="0" smtClean="0"/>
              <a:t>フィーチャーチームの依存関係への対処</a:t>
            </a:r>
            <a:endParaRPr kumimoji="1" lang="en-US" altLang="ja-JP" dirty="0" smtClean="0"/>
          </a:p>
          <a:p>
            <a:pPr marL="514350" indent="-514350">
              <a:lnSpc>
                <a:spcPct val="120000"/>
              </a:lnSpc>
              <a:buFont typeface="+mj-ea"/>
              <a:buAutoNum type="circleNumDbPlain"/>
            </a:pPr>
            <a:r>
              <a:rPr kumimoji="1" lang="ja-JP" altLang="en-US" dirty="0" smtClean="0"/>
              <a:t>顧客の真の課題について考えるため</a:t>
            </a:r>
            <a:endParaRPr kumimoji="1" lang="en-US" altLang="ja-JP" dirty="0" smtClean="0"/>
          </a:p>
          <a:p>
            <a:pPr lvl="1">
              <a:lnSpc>
                <a:spcPct val="120000"/>
              </a:lnSpc>
            </a:pPr>
            <a:r>
              <a:rPr kumimoji="1" lang="ja-JP" altLang="en-US" dirty="0" smtClean="0"/>
              <a:t>携帯の基地局の機能が欲しい顧客などいない。</a:t>
            </a:r>
            <a:endParaRPr kumimoji="1" lang="en-US" altLang="ja-JP" dirty="0" smtClean="0"/>
          </a:p>
          <a:p>
            <a:pPr marL="514350" indent="-514350">
              <a:lnSpc>
                <a:spcPct val="120000"/>
              </a:lnSpc>
              <a:buFont typeface="+mj-ea"/>
              <a:buAutoNum type="circleNumDbPlain"/>
            </a:pPr>
            <a:r>
              <a:rPr kumimoji="1" lang="ja-JP" altLang="en-US" dirty="0" smtClean="0"/>
              <a:t>組織を単純化するため</a:t>
            </a:r>
            <a:endParaRPr kumimoji="1" lang="en-US" altLang="ja-JP" dirty="0" smtClean="0"/>
          </a:p>
          <a:p>
            <a:pPr lvl="1">
              <a:lnSpc>
                <a:spcPct val="120000"/>
              </a:lnSpc>
            </a:pPr>
            <a:r>
              <a:rPr kumimoji="1" lang="ja-JP" altLang="en-US" dirty="0" smtClean="0"/>
              <a:t>１つの</a:t>
            </a:r>
            <a:r>
              <a:rPr kumimoji="1" lang="en-US" altLang="ja-JP" dirty="0" smtClean="0"/>
              <a:t>LeSS</a:t>
            </a:r>
            <a:r>
              <a:rPr kumimoji="1" lang="ja-JP" altLang="en-US" dirty="0" smtClean="0"/>
              <a:t>プロダクトに組み込まれた組織はシンプルに運営できる。ポートフォリオマネジメントとプログラムマネジメントは同等の機能が</a:t>
            </a:r>
            <a:r>
              <a:rPr kumimoji="1" lang="en-US" altLang="ja-JP" dirty="0" smtClean="0"/>
              <a:t>LeSS</a:t>
            </a:r>
            <a:r>
              <a:rPr kumimoji="1" lang="ja-JP" altLang="en-US" dirty="0" smtClean="0"/>
              <a:t>に組み込まれている。</a:t>
            </a:r>
          </a:p>
        </p:txBody>
      </p:sp>
    </p:spTree>
    <p:extLst>
      <p:ext uri="{BB962C8B-B14F-4D97-AF65-F5344CB8AC3E}">
        <p14:creationId xmlns:p14="http://schemas.microsoft.com/office/powerpoint/2010/main" val="19270011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プロダクトスコープの縮小</a:t>
            </a:r>
            <a:endParaRPr kumimoji="1" lang="ja-JP" altLang="en-US" dirty="0"/>
          </a:p>
        </p:txBody>
      </p:sp>
      <p:sp>
        <p:nvSpPr>
          <p:cNvPr id="3" name="コンテンツ プレースホルダー 2"/>
          <p:cNvSpPr>
            <a:spLocks noGrp="1"/>
          </p:cNvSpPr>
          <p:nvPr>
            <p:ph idx="1"/>
          </p:nvPr>
        </p:nvSpPr>
        <p:spPr/>
        <p:txBody>
          <a:bodyPr>
            <a:normAutofit/>
          </a:bodyPr>
          <a:lstStyle/>
          <a:p>
            <a:pPr marL="514350" lvl="0" indent="-514350">
              <a:buFont typeface="+mj-ea"/>
              <a:buAutoNum type="circleNumDbPlain"/>
            </a:pPr>
            <a:r>
              <a:rPr kumimoji="1" lang="ja-JP" altLang="en-US" dirty="0" smtClean="0"/>
              <a:t>会社が分かれたらプロダクトバックログを分ける。</a:t>
            </a:r>
            <a:endParaRPr kumimoji="1" lang="en-US" altLang="ja-JP" dirty="0" smtClean="0"/>
          </a:p>
          <a:p>
            <a:pPr marL="514350" lvl="0" indent="-514350">
              <a:buFont typeface="+mj-ea"/>
              <a:buAutoNum type="circleNumDbPlain"/>
            </a:pPr>
            <a:r>
              <a:rPr kumimoji="1" lang="ja-JP" altLang="en-US" dirty="0" smtClean="0"/>
              <a:t>共通要素が少なければ、分ける。</a:t>
            </a:r>
            <a:endParaRPr kumimoji="1" lang="en-US" altLang="ja-JP" dirty="0" smtClean="0"/>
          </a:p>
          <a:p>
            <a:pPr marL="514350" lvl="0" indent="-514350">
              <a:buFont typeface="+mj-ea"/>
              <a:buAutoNum type="circleNumDbPlain"/>
            </a:pPr>
            <a:r>
              <a:rPr kumimoji="1" lang="ja-JP" altLang="en-US" dirty="0" smtClean="0"/>
              <a:t>現状組織の壁があれば、分ける。</a:t>
            </a:r>
            <a:endParaRPr kumimoji="1" lang="en-US" altLang="ja-JP" dirty="0" smtClean="0"/>
          </a:p>
          <a:p>
            <a:pPr lvl="1"/>
            <a:r>
              <a:rPr kumimoji="1" lang="ja-JP" altLang="en-US" dirty="0" smtClean="0"/>
              <a:t>組織を上に遡って協力しない人が出てきたら、その上の階層をまたぐチームとは合流できない。</a:t>
            </a:r>
            <a:endParaRPr kumimoji="1" lang="en-US" altLang="ja-JP" dirty="0" smtClean="0"/>
          </a:p>
        </p:txBody>
      </p:sp>
    </p:spTree>
    <p:extLst>
      <p:ext uri="{BB962C8B-B14F-4D97-AF65-F5344CB8AC3E}">
        <p14:creationId xmlns:p14="http://schemas.microsoft.com/office/powerpoint/2010/main" val="19447740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en-US" altLang="ja-JP" dirty="0" smtClean="0"/>
              <a:t>Done</a:t>
            </a:r>
            <a:r>
              <a:rPr kumimoji="1" lang="ja-JP" altLang="en-US" dirty="0" smtClean="0"/>
              <a:t>の定義</a:t>
            </a:r>
            <a:endParaRPr kumimoji="1" lang="ja-JP" altLang="en-US" dirty="0"/>
          </a:p>
        </p:txBody>
      </p:sp>
      <p:sp>
        <p:nvSpPr>
          <p:cNvPr id="3" name="コンテンツ プレースホルダー 2"/>
          <p:cNvSpPr>
            <a:spLocks noGrp="1"/>
          </p:cNvSpPr>
          <p:nvPr>
            <p:ph idx="1"/>
          </p:nvPr>
        </p:nvSpPr>
        <p:spPr/>
        <p:txBody>
          <a:bodyPr>
            <a:normAutofit fontScale="85000" lnSpcReduction="20000"/>
          </a:bodyPr>
          <a:lstStyle/>
          <a:p>
            <a:pPr lvl="0">
              <a:lnSpc>
                <a:spcPct val="110000"/>
              </a:lnSpc>
            </a:pPr>
            <a:r>
              <a:rPr kumimoji="1" lang="ja-JP" altLang="en-US" dirty="0" smtClean="0"/>
              <a:t>未完成の作業（＝出荷可能判断ができる事と</a:t>
            </a:r>
            <a:r>
              <a:rPr kumimoji="1" lang="en-US" altLang="ja-JP" dirty="0" smtClean="0"/>
              <a:t>Done</a:t>
            </a:r>
            <a:r>
              <a:rPr kumimoji="1" lang="ja-JP" altLang="en-US" dirty="0" smtClean="0"/>
              <a:t>の定義の乖離）の理由</a:t>
            </a:r>
            <a:endParaRPr kumimoji="1" lang="en-US" altLang="ja-JP" dirty="0" smtClean="0"/>
          </a:p>
          <a:p>
            <a:pPr marL="514350" lvl="0" indent="-514350">
              <a:lnSpc>
                <a:spcPct val="110000"/>
              </a:lnSpc>
              <a:buFont typeface="+mj-ea"/>
              <a:buAutoNum type="circleNumDbPlain"/>
            </a:pPr>
            <a:r>
              <a:rPr kumimoji="1" lang="ja-JP" altLang="en-US" dirty="0" smtClean="0"/>
              <a:t>自動化などチームの能力不足</a:t>
            </a:r>
            <a:endParaRPr kumimoji="1" lang="en-US" altLang="ja-JP" dirty="0" smtClean="0"/>
          </a:p>
          <a:p>
            <a:pPr lvl="1">
              <a:lnSpc>
                <a:spcPct val="110000"/>
              </a:lnSpc>
            </a:pPr>
            <a:r>
              <a:rPr kumimoji="1" lang="ja-JP" altLang="en-US" dirty="0" smtClean="0"/>
              <a:t>プロダクトバックログに自動化の</a:t>
            </a:r>
            <a:r>
              <a:rPr kumimoji="1" lang="en-US" altLang="ja-JP" dirty="0" smtClean="0"/>
              <a:t>PBI</a:t>
            </a:r>
            <a:r>
              <a:rPr kumimoji="1" lang="ja-JP" altLang="en-US" dirty="0" smtClean="0"/>
              <a:t>などを積む。</a:t>
            </a:r>
            <a:endParaRPr kumimoji="1" lang="en-US" altLang="ja-JP" dirty="0" smtClean="0"/>
          </a:p>
          <a:p>
            <a:pPr lvl="1">
              <a:lnSpc>
                <a:spcPct val="110000"/>
              </a:lnSpc>
            </a:pPr>
            <a:r>
              <a:rPr kumimoji="1" lang="en-US" altLang="ja-JP" dirty="0" smtClean="0"/>
              <a:t>PO</a:t>
            </a:r>
            <a:r>
              <a:rPr kumimoji="1" lang="ja-JP" altLang="en-US" dirty="0" smtClean="0"/>
              <a:t>がそのバックログの優先順位を上げる。</a:t>
            </a:r>
            <a:endParaRPr kumimoji="1" lang="en-US" altLang="ja-JP" dirty="0" smtClean="0"/>
          </a:p>
          <a:p>
            <a:pPr marL="514350" lvl="0" indent="-514350">
              <a:lnSpc>
                <a:spcPct val="110000"/>
              </a:lnSpc>
              <a:buFont typeface="+mj-ea"/>
              <a:buAutoNum type="circleNumDbPlain"/>
            </a:pPr>
            <a:r>
              <a:rPr kumimoji="1" lang="ja-JP" altLang="en-US" dirty="0" smtClean="0"/>
              <a:t>機能横断的なチームになっていない。</a:t>
            </a:r>
            <a:endParaRPr kumimoji="1" lang="en-US" altLang="ja-JP" dirty="0" smtClean="0"/>
          </a:p>
          <a:p>
            <a:pPr lvl="1">
              <a:lnSpc>
                <a:spcPct val="110000"/>
              </a:lnSpc>
            </a:pPr>
            <a:r>
              <a:rPr kumimoji="1" lang="ja-JP" altLang="en-US" dirty="0" smtClean="0"/>
              <a:t>マネージャーがチームのメンバー構成を見直す。</a:t>
            </a:r>
            <a:endParaRPr kumimoji="1" lang="en-US" altLang="ja-JP" dirty="0" smtClean="0"/>
          </a:p>
          <a:p>
            <a:pPr>
              <a:lnSpc>
                <a:spcPct val="110000"/>
              </a:lnSpc>
            </a:pPr>
            <a:r>
              <a:rPr kumimoji="1" lang="ja-JP" altLang="en-US" dirty="0" smtClean="0"/>
              <a:t>未完成の作業があるという事は２つの問題を引き起こす。</a:t>
            </a:r>
            <a:endParaRPr kumimoji="1" lang="en-US" altLang="ja-JP" dirty="0" smtClean="0"/>
          </a:p>
          <a:p>
            <a:pPr marL="914400" lvl="1" indent="-457200">
              <a:lnSpc>
                <a:spcPct val="110000"/>
              </a:lnSpc>
              <a:buFont typeface="+mj-lt"/>
              <a:buAutoNum type="arabicPeriod"/>
            </a:pPr>
            <a:r>
              <a:rPr kumimoji="1" lang="en-US" altLang="ja-JP" dirty="0" smtClean="0"/>
              <a:t>Done</a:t>
            </a:r>
            <a:r>
              <a:rPr kumimoji="1" lang="ja-JP" altLang="en-US" dirty="0" smtClean="0"/>
              <a:t>となった後に実際の出荷が遅れる。</a:t>
            </a:r>
            <a:endParaRPr kumimoji="1" lang="en-US" altLang="ja-JP" dirty="0" smtClean="0"/>
          </a:p>
          <a:p>
            <a:pPr marL="914400" lvl="1" indent="-457200">
              <a:lnSpc>
                <a:spcPct val="110000"/>
              </a:lnSpc>
              <a:buFont typeface="+mj-lt"/>
              <a:buAutoNum type="arabicPeriod"/>
            </a:pPr>
            <a:r>
              <a:rPr kumimoji="1" lang="ja-JP" altLang="en-US" dirty="0" smtClean="0"/>
              <a:t>リスクを抱える。</a:t>
            </a:r>
            <a:endParaRPr kumimoji="1" lang="en-US" altLang="ja-JP" dirty="0" smtClean="0"/>
          </a:p>
          <a:p>
            <a:pPr lvl="2">
              <a:lnSpc>
                <a:spcPct val="110000"/>
              </a:lnSpc>
              <a:buFont typeface="Arial" charset="0"/>
              <a:buChar char="•"/>
            </a:pPr>
            <a:r>
              <a:rPr kumimoji="1" lang="ja-JP" altLang="en-US" dirty="0" smtClean="0"/>
              <a:t>例えばパフォーマンステスト等を後回しにして、予想外のパフォーマンス不足が判明する事は大きなリスクである。</a:t>
            </a:r>
            <a:endParaRPr kumimoji="1" lang="en-US" altLang="ja-JP" dirty="0" smtClean="0"/>
          </a:p>
        </p:txBody>
      </p:sp>
    </p:spTree>
    <p:extLst>
      <p:ext uri="{BB962C8B-B14F-4D97-AF65-F5344CB8AC3E}">
        <p14:creationId xmlns:p14="http://schemas.microsoft.com/office/powerpoint/2010/main" val="16168740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未完成の作業がある事に対する対処</a:t>
            </a:r>
            <a:endParaRPr kumimoji="1" lang="ja-JP" altLang="en-US" dirty="0"/>
          </a:p>
        </p:txBody>
      </p:sp>
      <p:sp>
        <p:nvSpPr>
          <p:cNvPr id="3" name="コンテンツ プレースホルダー 2"/>
          <p:cNvSpPr>
            <a:spLocks noGrp="1"/>
          </p:cNvSpPr>
          <p:nvPr>
            <p:ph idx="1"/>
          </p:nvPr>
        </p:nvSpPr>
        <p:spPr/>
        <p:txBody>
          <a:bodyPr>
            <a:normAutofit/>
          </a:bodyPr>
          <a:lstStyle/>
          <a:p>
            <a:pPr marL="514350" lvl="0" indent="-514350">
              <a:buFont typeface="+mj-ea"/>
              <a:buAutoNum type="circleNumDbPlain"/>
            </a:pPr>
            <a:r>
              <a:rPr kumimoji="1" lang="ja-JP" altLang="en-US" dirty="0" smtClean="0"/>
              <a:t>未完成作業をなくす。（</a:t>
            </a:r>
            <a:r>
              <a:rPr kumimoji="1" lang="en-US" altLang="ja-JP" dirty="0" smtClean="0"/>
              <a:t>Good</a:t>
            </a:r>
            <a:r>
              <a:rPr kumimoji="1" lang="ja-JP" altLang="en-US" dirty="0" smtClean="0"/>
              <a:t>）</a:t>
            </a:r>
            <a:endParaRPr kumimoji="1" lang="en-US" altLang="ja-JP" dirty="0" smtClean="0"/>
          </a:p>
          <a:p>
            <a:pPr marL="514350" lvl="0" indent="-514350">
              <a:buFont typeface="+mj-ea"/>
              <a:buAutoNum type="circleNumDbPlain"/>
            </a:pPr>
            <a:r>
              <a:rPr kumimoji="1" lang="en-US" altLang="ja-JP" dirty="0" smtClean="0"/>
              <a:t>Release Sprint </a:t>
            </a:r>
            <a:r>
              <a:rPr kumimoji="1" lang="ja-JP" altLang="en-US" dirty="0" smtClean="0"/>
              <a:t>を実施する。（</a:t>
            </a:r>
            <a:r>
              <a:rPr kumimoji="1" lang="en-US" altLang="ja-JP" dirty="0" smtClean="0"/>
              <a:t>Bad, Worst?</a:t>
            </a:r>
            <a:r>
              <a:rPr kumimoji="1" lang="ja-JP" altLang="en-US" dirty="0" smtClean="0"/>
              <a:t>）</a:t>
            </a:r>
            <a:endParaRPr kumimoji="1" lang="en-US" altLang="ja-JP" dirty="0" smtClean="0"/>
          </a:p>
          <a:p>
            <a:pPr marL="514350" lvl="0" indent="-514350">
              <a:buFont typeface="+mj-ea"/>
              <a:buAutoNum type="circleNumDbPlain"/>
            </a:pPr>
            <a:r>
              <a:rPr kumimoji="1" lang="en-US" altLang="ja-JP" dirty="0" smtClean="0"/>
              <a:t>Undone Department</a:t>
            </a:r>
            <a:r>
              <a:rPr kumimoji="1" lang="ja-JP" altLang="en-US" dirty="0" smtClean="0"/>
              <a:t>が対処する（</a:t>
            </a:r>
            <a:r>
              <a:rPr kumimoji="1" lang="en-US" altLang="ja-JP" dirty="0" smtClean="0"/>
              <a:t>Bad</a:t>
            </a:r>
            <a:r>
              <a:rPr kumimoji="1" lang="ja-JP" altLang="en-US" dirty="0" smtClean="0"/>
              <a:t>）</a:t>
            </a:r>
            <a:endParaRPr kumimoji="1" lang="en-US" altLang="ja-JP" dirty="0" smtClean="0"/>
          </a:p>
        </p:txBody>
      </p:sp>
    </p:spTree>
    <p:extLst>
      <p:ext uri="{BB962C8B-B14F-4D97-AF65-F5344CB8AC3E}">
        <p14:creationId xmlns:p14="http://schemas.microsoft.com/office/powerpoint/2010/main" val="17180034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Undone Department</a:t>
            </a:r>
            <a:endParaRPr kumimoji="1" lang="ja-JP" altLang="en-US" dirty="0"/>
          </a:p>
        </p:txBody>
      </p:sp>
      <p:sp>
        <p:nvSpPr>
          <p:cNvPr id="3" name="コンテンツ プレースホルダー 2"/>
          <p:cNvSpPr>
            <a:spLocks noGrp="1"/>
          </p:cNvSpPr>
          <p:nvPr>
            <p:ph idx="1"/>
          </p:nvPr>
        </p:nvSpPr>
        <p:spPr>
          <a:xfrm>
            <a:off x="628650" y="1855604"/>
            <a:ext cx="7886700" cy="4695097"/>
          </a:xfrm>
        </p:spPr>
        <p:txBody>
          <a:bodyPr>
            <a:normAutofit fontScale="85000" lnSpcReduction="20000"/>
          </a:bodyPr>
          <a:lstStyle/>
          <a:p>
            <a:pPr lvl="0">
              <a:lnSpc>
                <a:spcPct val="120000"/>
              </a:lnSpc>
            </a:pPr>
            <a:r>
              <a:rPr kumimoji="1" lang="en-US" altLang="ja-JP" dirty="0" smtClean="0"/>
              <a:t>Undone Department</a:t>
            </a:r>
            <a:r>
              <a:rPr kumimoji="1" lang="ja-JP" altLang="en-US" dirty="0" smtClean="0"/>
              <a:t>の例としては、</a:t>
            </a:r>
            <a:r>
              <a:rPr kumimoji="1" lang="en-US" altLang="ja-JP" dirty="0" smtClean="0"/>
              <a:t>QA</a:t>
            </a:r>
            <a:r>
              <a:rPr kumimoji="1" lang="ja-JP" altLang="en-US" dirty="0" smtClean="0"/>
              <a:t>部門、システム統合チーム、デプロイ部門、等がある。</a:t>
            </a:r>
            <a:endParaRPr kumimoji="1" lang="en-US" altLang="ja-JP" dirty="0" smtClean="0"/>
          </a:p>
          <a:p>
            <a:pPr lvl="0">
              <a:lnSpc>
                <a:spcPct val="120000"/>
              </a:lnSpc>
            </a:pPr>
            <a:r>
              <a:rPr lang="en-US" altLang="ja-JP" dirty="0"/>
              <a:t>Undone Department</a:t>
            </a:r>
            <a:r>
              <a:rPr kumimoji="1" lang="ja-JP" altLang="en-US" dirty="0" smtClean="0"/>
              <a:t>のような機能チームは</a:t>
            </a:r>
            <a:r>
              <a:rPr lang="ja-JP" altLang="en-US" dirty="0"/>
              <a:t>、品質の責任の押し付け合い</a:t>
            </a:r>
            <a:r>
              <a:rPr lang="ja-JP" altLang="en-US" dirty="0" smtClean="0"/>
              <a:t>等、</a:t>
            </a:r>
            <a:r>
              <a:rPr kumimoji="1" lang="en-US" altLang="ja-JP" dirty="0" smtClean="0"/>
              <a:t>royalty</a:t>
            </a:r>
            <a:r>
              <a:rPr kumimoji="1" lang="ja-JP" altLang="en-US" dirty="0" smtClean="0"/>
              <a:t>のコンフリクトの原因となる。</a:t>
            </a:r>
            <a:endParaRPr kumimoji="1" lang="en-US" altLang="ja-JP" dirty="0" smtClean="0"/>
          </a:p>
          <a:p>
            <a:pPr>
              <a:lnSpc>
                <a:spcPct val="120000"/>
              </a:lnSpc>
            </a:pPr>
            <a:r>
              <a:rPr lang="en-US" altLang="ja-JP" dirty="0"/>
              <a:t>Undone Department</a:t>
            </a:r>
            <a:r>
              <a:rPr lang="ja-JP" altLang="en-US" dirty="0" smtClean="0"/>
              <a:t>を</a:t>
            </a:r>
            <a:r>
              <a:rPr lang="ja-JP" altLang="en-US" dirty="0"/>
              <a:t>一旦作って、その後チームを分解して、各チームに割り振る事によって</a:t>
            </a:r>
            <a:r>
              <a:rPr lang="ja-JP" altLang="en-US" dirty="0" smtClean="0"/>
              <a:t>、</a:t>
            </a:r>
            <a:r>
              <a:rPr lang="en-US" altLang="ja-JP" dirty="0"/>
              <a:t>Undone Department</a:t>
            </a:r>
            <a:r>
              <a:rPr lang="ja-JP" altLang="en-US" dirty="0" smtClean="0"/>
              <a:t>を</a:t>
            </a:r>
            <a:r>
              <a:rPr lang="ja-JP" altLang="en-US" dirty="0"/>
              <a:t>解消して、理想的な状態を作る事ができる。</a:t>
            </a:r>
            <a:endParaRPr lang="en-US" altLang="ja-JP" dirty="0"/>
          </a:p>
          <a:p>
            <a:pPr lvl="0">
              <a:lnSpc>
                <a:spcPct val="120000"/>
              </a:lnSpc>
            </a:pPr>
            <a:r>
              <a:rPr kumimoji="1" lang="en-US" altLang="ja-JP" dirty="0" smtClean="0"/>
              <a:t>Done</a:t>
            </a:r>
            <a:r>
              <a:rPr kumimoji="1" lang="ja-JP" altLang="en-US" dirty="0" smtClean="0"/>
              <a:t>の定義を拡張して、未完成作業をなくすためには、</a:t>
            </a:r>
            <a:r>
              <a:rPr lang="en-US" altLang="ja-JP" dirty="0"/>
              <a:t>Undone Department</a:t>
            </a:r>
            <a:r>
              <a:rPr kumimoji="1" lang="ja-JP" altLang="en-US" dirty="0" smtClean="0"/>
              <a:t>を解消する事が必要となる。</a:t>
            </a:r>
            <a:endParaRPr kumimoji="1" lang="en-US" altLang="ja-JP" dirty="0" smtClean="0"/>
          </a:p>
          <a:p>
            <a:pPr lvl="1">
              <a:lnSpc>
                <a:spcPct val="120000"/>
              </a:lnSpc>
            </a:pPr>
            <a:r>
              <a:rPr kumimoji="1" lang="ja-JP" altLang="en-US" dirty="0" smtClean="0"/>
              <a:t>チーム構成の変更はマネージャーの仕事なので、</a:t>
            </a:r>
            <a:r>
              <a:rPr kumimoji="1" lang="en-US" altLang="ja-JP" dirty="0" smtClean="0"/>
              <a:t>Done</a:t>
            </a:r>
            <a:r>
              <a:rPr kumimoji="1" lang="ja-JP" altLang="en-US" dirty="0" smtClean="0"/>
              <a:t>の定義の決定にはマネージャーが関与すべきである。</a:t>
            </a:r>
            <a:endParaRPr kumimoji="1" lang="ja-JP" altLang="en-US" dirty="0"/>
          </a:p>
        </p:txBody>
      </p:sp>
    </p:spTree>
    <p:extLst>
      <p:ext uri="{BB962C8B-B14F-4D97-AF65-F5344CB8AC3E}">
        <p14:creationId xmlns:p14="http://schemas.microsoft.com/office/powerpoint/2010/main" val="18793612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2203450" y="2000250"/>
            <a:ext cx="9144000" cy="5143500"/>
          </a:xfrm>
          <a:prstGeom prst="rect">
            <a:avLst/>
          </a:prstGeom>
        </p:spPr>
      </p:pic>
      <p:pic>
        <p:nvPicPr>
          <p:cNvPr id="8" name="図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2665015" y="1814115"/>
            <a:ext cx="8293100" cy="4664869"/>
          </a:xfrm>
          <a:prstGeom prst="rect">
            <a:avLst/>
          </a:prstGeom>
        </p:spPr>
      </p:pic>
      <p:sp>
        <p:nvSpPr>
          <p:cNvPr id="2" name="タイトル 1"/>
          <p:cNvSpPr>
            <a:spLocks noGrp="1"/>
          </p:cNvSpPr>
          <p:nvPr>
            <p:ph type="title"/>
          </p:nvPr>
        </p:nvSpPr>
        <p:spPr>
          <a:xfrm>
            <a:off x="628650" y="47626"/>
            <a:ext cx="8147050" cy="803274"/>
          </a:xfrm>
          <a:solidFill>
            <a:schemeClr val="bg1"/>
          </a:solidFill>
        </p:spPr>
        <p:txBody>
          <a:bodyPr/>
          <a:lstStyle/>
          <a:p>
            <a:r>
              <a:rPr lang="ja-JP" altLang="en-US" dirty="0" smtClean="0"/>
              <a:t>フィーチャーチーム適応マップ</a:t>
            </a:r>
            <a:endParaRPr kumimoji="1" lang="ja-JP" altLang="en-US" dirty="0"/>
          </a:p>
        </p:txBody>
      </p:sp>
    </p:spTree>
    <p:extLst>
      <p:ext uri="{BB962C8B-B14F-4D97-AF65-F5344CB8AC3E}">
        <p14:creationId xmlns:p14="http://schemas.microsoft.com/office/powerpoint/2010/main" val="11524826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フィーチャーチーム適応マップ</a:t>
            </a:r>
            <a:endParaRPr kumimoji="1" lang="ja-JP" altLang="en-US" dirty="0"/>
          </a:p>
        </p:txBody>
      </p:sp>
      <p:sp>
        <p:nvSpPr>
          <p:cNvPr id="3" name="コンテンツ プレースホルダー 2"/>
          <p:cNvSpPr>
            <a:spLocks noGrp="1"/>
          </p:cNvSpPr>
          <p:nvPr>
            <p:ph idx="1"/>
          </p:nvPr>
        </p:nvSpPr>
        <p:spPr/>
        <p:txBody>
          <a:bodyPr>
            <a:normAutofit fontScale="85000" lnSpcReduction="20000"/>
          </a:bodyPr>
          <a:lstStyle/>
          <a:p>
            <a:pPr lvl="0">
              <a:lnSpc>
                <a:spcPct val="120000"/>
              </a:lnSpc>
            </a:pPr>
            <a:r>
              <a:rPr kumimoji="1" lang="ja-JP" altLang="en-US" dirty="0" smtClean="0"/>
              <a:t>縦軸に技術的なスコープを取る（課題、システム全体、プロファクト全体、サブシステム、コンポーネント、ファイル・クラスなど）</a:t>
            </a:r>
            <a:endParaRPr kumimoji="1" lang="en-US" altLang="ja-JP" dirty="0" smtClean="0"/>
          </a:p>
          <a:p>
            <a:pPr lvl="0">
              <a:lnSpc>
                <a:spcPct val="120000"/>
              </a:lnSpc>
            </a:pPr>
            <a:r>
              <a:rPr kumimoji="1" lang="ja-JP" altLang="en-US" dirty="0" smtClean="0"/>
              <a:t>横軸にチームに要求される能力とクロスフファンクショナルな度合いを取る（顧客との創造、アナリティクス・システムテスト、設計、受入テスト、ユニットテスト、</a:t>
            </a:r>
            <a:r>
              <a:rPr lang="ja-JP" altLang="en-US" dirty="0" smtClean="0"/>
              <a:t>コーディング</a:t>
            </a:r>
            <a:r>
              <a:rPr kumimoji="1" lang="ja-JP" altLang="en-US" dirty="0" smtClean="0"/>
              <a:t>）右上を少しずつ目指す。</a:t>
            </a:r>
            <a:endParaRPr kumimoji="1" lang="en-US" altLang="ja-JP" dirty="0" smtClean="0"/>
          </a:p>
          <a:p>
            <a:pPr lvl="0">
              <a:lnSpc>
                <a:spcPct val="120000"/>
              </a:lnSpc>
            </a:pPr>
            <a:r>
              <a:rPr kumimoji="1" lang="ja-JP" altLang="en-US" dirty="0" smtClean="0"/>
              <a:t>いきなりジャンブしてはいけない。組織改革には何年もかかることがある。</a:t>
            </a:r>
            <a:endParaRPr kumimoji="1" lang="en-US" altLang="ja-JP" dirty="0" smtClean="0"/>
          </a:p>
          <a:p>
            <a:pPr lvl="1">
              <a:lnSpc>
                <a:spcPct val="120000"/>
              </a:lnSpc>
            </a:pPr>
            <a:r>
              <a:rPr kumimoji="1" lang="ja-JP" altLang="en-US" dirty="0" smtClean="0"/>
              <a:t>銀行のシステム開発では６年順調に改革を進めて、道半ばという例もある。</a:t>
            </a:r>
            <a:endParaRPr kumimoji="1" lang="en-US" altLang="ja-JP" dirty="0" smtClean="0"/>
          </a:p>
        </p:txBody>
      </p:sp>
    </p:spTree>
    <p:extLst>
      <p:ext uri="{BB962C8B-B14F-4D97-AF65-F5344CB8AC3E}">
        <p14:creationId xmlns:p14="http://schemas.microsoft.com/office/powerpoint/2010/main" val="8594445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lnSpc>
                <a:spcPct val="120000"/>
              </a:lnSpc>
            </a:pPr>
            <a:r>
              <a:rPr kumimoji="1" lang="ja-JP" altLang="en-US" dirty="0" smtClean="0"/>
              <a:t>開発プロジェクトのタイプと</a:t>
            </a:r>
            <a:r>
              <a:rPr kumimoji="1" lang="en-US" altLang="ja-JP" dirty="0" smtClean="0"/>
              <a:t>PO</a:t>
            </a:r>
            <a:endParaRPr kumimoji="1" lang="ja-JP" altLang="en-US" dirty="0"/>
          </a:p>
        </p:txBody>
      </p:sp>
      <p:sp>
        <p:nvSpPr>
          <p:cNvPr id="3" name="コンテンツ プレースホルダー 2"/>
          <p:cNvSpPr>
            <a:spLocks noGrp="1"/>
          </p:cNvSpPr>
          <p:nvPr>
            <p:ph idx="1"/>
          </p:nvPr>
        </p:nvSpPr>
        <p:spPr>
          <a:xfrm>
            <a:off x="628650" y="1855605"/>
            <a:ext cx="7886700" cy="4680106"/>
          </a:xfrm>
        </p:spPr>
        <p:txBody>
          <a:bodyPr>
            <a:normAutofit fontScale="77500" lnSpcReduction="20000"/>
          </a:bodyPr>
          <a:lstStyle/>
          <a:p>
            <a:pPr marL="514350" lvl="0" indent="-514350">
              <a:lnSpc>
                <a:spcPct val="120000"/>
              </a:lnSpc>
              <a:buFont typeface="+mj-ea"/>
              <a:buAutoNum type="circleNumDbPlain"/>
            </a:pPr>
            <a:r>
              <a:rPr kumimoji="1" lang="ja-JP" altLang="en-US" dirty="0" smtClean="0"/>
              <a:t>プロダクト開発➡ビジネス側</a:t>
            </a:r>
            <a:endParaRPr kumimoji="1" lang="en-US" altLang="ja-JP" dirty="0" smtClean="0"/>
          </a:p>
          <a:p>
            <a:pPr lvl="1">
              <a:lnSpc>
                <a:spcPct val="120000"/>
              </a:lnSpc>
              <a:buFont typeface="Arial" charset="0"/>
              <a:buChar char="•"/>
            </a:pPr>
            <a:r>
              <a:rPr kumimoji="1" lang="ja-JP" altLang="en-US" dirty="0" smtClean="0"/>
              <a:t>望ましい形態。</a:t>
            </a:r>
            <a:r>
              <a:rPr kumimoji="1" lang="en-US" altLang="ja-JP" dirty="0" smtClean="0"/>
              <a:t>LeSS</a:t>
            </a:r>
            <a:r>
              <a:rPr kumimoji="1" lang="ja-JP" altLang="en-US" dirty="0" smtClean="0"/>
              <a:t>向き？</a:t>
            </a:r>
            <a:endParaRPr kumimoji="1" lang="en-US" altLang="ja-JP" dirty="0" smtClean="0"/>
          </a:p>
          <a:p>
            <a:pPr marL="514350" lvl="0" indent="-514350">
              <a:lnSpc>
                <a:spcPct val="120000"/>
              </a:lnSpc>
              <a:buFont typeface="+mj-ea"/>
              <a:buAutoNum type="circleNumDbPlain"/>
            </a:pPr>
            <a:r>
              <a:rPr lang="ja-JP" altLang="en-US" dirty="0"/>
              <a:t>プロジェクト開発➡顧客</a:t>
            </a:r>
            <a:r>
              <a:rPr kumimoji="1" lang="ja-JP" altLang="en-US" dirty="0" smtClean="0"/>
              <a:t>企業</a:t>
            </a:r>
            <a:endParaRPr kumimoji="1" lang="en-US" altLang="ja-JP" dirty="0" smtClean="0"/>
          </a:p>
          <a:p>
            <a:pPr lvl="1">
              <a:lnSpc>
                <a:spcPct val="120000"/>
              </a:lnSpc>
              <a:buFont typeface="Arial" charset="0"/>
              <a:buChar char="•"/>
            </a:pPr>
            <a:r>
              <a:rPr kumimoji="1" lang="en-US" altLang="ja-JP" dirty="0" smtClean="0"/>
              <a:t>IBM,</a:t>
            </a:r>
            <a:r>
              <a:rPr kumimoji="1" lang="ja-JP" altLang="en-US" dirty="0" smtClean="0"/>
              <a:t>アクセンチュアタイプあまり良くない。</a:t>
            </a:r>
            <a:endParaRPr kumimoji="1" lang="en-US" altLang="ja-JP" dirty="0" smtClean="0"/>
          </a:p>
          <a:p>
            <a:pPr marL="514350" lvl="0" indent="-514350">
              <a:lnSpc>
                <a:spcPct val="120000"/>
              </a:lnSpc>
              <a:buFont typeface="+mj-ea"/>
              <a:buAutoNum type="circleNumDbPlain"/>
            </a:pPr>
            <a:r>
              <a:rPr kumimoji="1" lang="ja-JP" altLang="en-US" dirty="0" smtClean="0"/>
              <a:t>社内システム</a:t>
            </a:r>
            <a:r>
              <a:rPr lang="ja-JP" altLang="en-US" dirty="0"/>
              <a:t>の開発➡ユーザー</a:t>
            </a:r>
            <a:r>
              <a:rPr kumimoji="1" lang="ja-JP" altLang="en-US" dirty="0" smtClean="0"/>
              <a:t>部門</a:t>
            </a:r>
            <a:endParaRPr kumimoji="1" lang="en-US" altLang="ja-JP" dirty="0" smtClean="0"/>
          </a:p>
          <a:p>
            <a:pPr lvl="1">
              <a:lnSpc>
                <a:spcPct val="120000"/>
              </a:lnSpc>
              <a:buFont typeface="Arial" charset="0"/>
              <a:buChar char="•"/>
            </a:pPr>
            <a:r>
              <a:rPr kumimoji="1" lang="ja-JP" altLang="en-US" dirty="0" smtClean="0"/>
              <a:t>コスト削減が目的となってしまいやすい。</a:t>
            </a:r>
            <a:endParaRPr kumimoji="1" lang="en-US" altLang="ja-JP" dirty="0" smtClean="0"/>
          </a:p>
          <a:p>
            <a:pPr lvl="0">
              <a:lnSpc>
                <a:spcPct val="120000"/>
              </a:lnSpc>
            </a:pPr>
            <a:r>
              <a:rPr kumimoji="1" lang="ja-JP" altLang="en-US" dirty="0" smtClean="0"/>
              <a:t>本来の部門から</a:t>
            </a:r>
            <a:r>
              <a:rPr kumimoji="1" lang="en-US" altLang="ja-JP" dirty="0" smtClean="0"/>
              <a:t>PO</a:t>
            </a:r>
            <a:r>
              <a:rPr kumimoji="1" lang="ja-JP" altLang="en-US" dirty="0" smtClean="0"/>
              <a:t>が出せない場合は開発から出すが、早く解消した方が良いのでフェイク</a:t>
            </a:r>
            <a:r>
              <a:rPr kumimoji="1" lang="en-US" altLang="ja-JP" dirty="0" smtClean="0"/>
              <a:t>PO</a:t>
            </a:r>
            <a:r>
              <a:rPr kumimoji="1" lang="ja-JP" altLang="en-US" dirty="0" smtClean="0"/>
              <a:t>と呼ぶ。</a:t>
            </a:r>
            <a:endParaRPr kumimoji="1" lang="en-US" altLang="ja-JP" dirty="0" smtClean="0"/>
          </a:p>
          <a:p>
            <a:pPr lvl="0">
              <a:lnSpc>
                <a:spcPct val="120000"/>
              </a:lnSpc>
            </a:pPr>
            <a:r>
              <a:rPr kumimoji="1" lang="ja-JP" altLang="en-US" dirty="0" smtClean="0"/>
              <a:t>顧客に対しては、</a:t>
            </a:r>
            <a:r>
              <a:rPr kumimoji="1" lang="en-US" altLang="ja-JP" dirty="0" smtClean="0"/>
              <a:t>PO</a:t>
            </a:r>
            <a:r>
              <a:rPr kumimoji="1" lang="ja-JP" altLang="en-US" dirty="0" smtClean="0"/>
              <a:t>と開発チームの両方が関係を持つ。</a:t>
            </a:r>
            <a:endParaRPr kumimoji="1" lang="en-US" altLang="ja-JP" dirty="0" smtClean="0"/>
          </a:p>
          <a:p>
            <a:pPr lvl="0">
              <a:lnSpc>
                <a:spcPct val="120000"/>
              </a:lnSpc>
            </a:pPr>
            <a:r>
              <a:rPr kumimoji="1" lang="en-US" altLang="ja-JP" dirty="0" smtClean="0"/>
              <a:t>PO</a:t>
            </a:r>
            <a:r>
              <a:rPr kumimoji="1" lang="ja-JP" altLang="en-US" dirty="0" smtClean="0"/>
              <a:t>は</a:t>
            </a:r>
            <a:r>
              <a:rPr kumimoji="1" lang="en-US" altLang="ja-JP" dirty="0" smtClean="0"/>
              <a:t>PBI</a:t>
            </a:r>
            <a:r>
              <a:rPr kumimoji="1" lang="ja-JP" altLang="en-US" dirty="0" smtClean="0"/>
              <a:t>単位での優先順位を決めるため、開発チームはフィーチャー（</a:t>
            </a:r>
            <a:r>
              <a:rPr kumimoji="1" lang="en-US" altLang="ja-JP" dirty="0" smtClean="0"/>
              <a:t>PBI</a:t>
            </a:r>
            <a:r>
              <a:rPr kumimoji="1" lang="ja-JP" altLang="en-US" dirty="0" smtClean="0"/>
              <a:t>）の詳細を明確化するため。</a:t>
            </a:r>
            <a:endParaRPr kumimoji="1" lang="ja-JP" altLang="en-US" dirty="0"/>
          </a:p>
        </p:txBody>
      </p:sp>
    </p:spTree>
    <p:extLst>
      <p:ext uri="{BB962C8B-B14F-4D97-AF65-F5344CB8AC3E}">
        <p14:creationId xmlns:p14="http://schemas.microsoft.com/office/powerpoint/2010/main" val="10102162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en-US" altLang="ja-JP" dirty="0" smtClean="0"/>
              <a:t>PO</a:t>
            </a:r>
            <a:r>
              <a:rPr kumimoji="1" lang="ja-JP" altLang="en-US" dirty="0" smtClean="0"/>
              <a:t>の関係</a:t>
            </a:r>
            <a:endParaRPr kumimoji="1" lang="ja-JP" altLang="en-US" dirty="0"/>
          </a:p>
        </p:txBody>
      </p:sp>
      <p:sp>
        <p:nvSpPr>
          <p:cNvPr id="3" name="コンテンツ プレースホルダー 2"/>
          <p:cNvSpPr>
            <a:spLocks noGrp="1"/>
          </p:cNvSpPr>
          <p:nvPr>
            <p:ph idx="1"/>
          </p:nvPr>
        </p:nvSpPr>
        <p:spPr>
          <a:xfrm>
            <a:off x="628650" y="1499016"/>
            <a:ext cx="7886700" cy="5126635"/>
          </a:xfrm>
        </p:spPr>
        <p:txBody>
          <a:bodyPr>
            <a:normAutofit lnSpcReduction="10000"/>
          </a:bodyPr>
          <a:lstStyle/>
          <a:p>
            <a:pPr lvl="0"/>
            <a:r>
              <a:rPr kumimoji="1" lang="en-US" altLang="ja-JP" dirty="0" smtClean="0"/>
              <a:t>PO</a:t>
            </a:r>
            <a:r>
              <a:rPr kumimoji="1" lang="ja-JP" altLang="en-US" dirty="0" smtClean="0"/>
              <a:t>の周りの関係性</a:t>
            </a:r>
            <a:endParaRPr kumimoji="1" lang="en-US" altLang="ja-JP" dirty="0" smtClean="0"/>
          </a:p>
          <a:p>
            <a:pPr marL="914400" lvl="1" indent="-457200">
              <a:buFont typeface="+mj-ea"/>
              <a:buAutoNum type="circleNumDbPlain"/>
            </a:pPr>
            <a:r>
              <a:rPr kumimoji="1" lang="en-US" altLang="ja-JP" dirty="0" smtClean="0"/>
              <a:t>PO</a:t>
            </a:r>
            <a:r>
              <a:rPr kumimoji="1" lang="ja-JP" altLang="en-US" dirty="0" smtClean="0"/>
              <a:t>とマネジメント</a:t>
            </a:r>
            <a:endParaRPr kumimoji="1" lang="en-US" altLang="ja-JP" dirty="0" smtClean="0"/>
          </a:p>
          <a:p>
            <a:pPr marL="914400" lvl="1" indent="-457200">
              <a:buFont typeface="+mj-ea"/>
              <a:buAutoNum type="circleNumDbPlain"/>
            </a:pPr>
            <a:r>
              <a:rPr lang="en-US" altLang="ja-JP" dirty="0"/>
              <a:t>PO</a:t>
            </a:r>
            <a:r>
              <a:rPr lang="ja-JP" altLang="en-US" dirty="0"/>
              <a:t>と</a:t>
            </a:r>
            <a:r>
              <a:rPr lang="en-US" altLang="ja-JP" dirty="0"/>
              <a:t>SM</a:t>
            </a:r>
          </a:p>
          <a:p>
            <a:pPr marL="914400" lvl="1" indent="-457200">
              <a:buFont typeface="+mj-ea"/>
              <a:buAutoNum type="circleNumDbPlain"/>
            </a:pPr>
            <a:r>
              <a:rPr lang="en-US" altLang="ja-JP" dirty="0"/>
              <a:t>PO</a:t>
            </a:r>
            <a:r>
              <a:rPr lang="ja-JP" altLang="en-US" dirty="0" smtClean="0"/>
              <a:t>とチーム</a:t>
            </a:r>
            <a:endParaRPr kumimoji="1" lang="en-US" altLang="ja-JP" dirty="0" smtClean="0"/>
          </a:p>
          <a:p>
            <a:pPr marL="914400" lvl="1" indent="-457200">
              <a:buFont typeface="+mj-ea"/>
              <a:buAutoNum type="circleNumDbPlain"/>
            </a:pPr>
            <a:r>
              <a:rPr kumimoji="1" lang="en-US" altLang="ja-JP" dirty="0" smtClean="0"/>
              <a:t>PO</a:t>
            </a:r>
            <a:r>
              <a:rPr kumimoji="1" lang="ja-JP" altLang="en-US" dirty="0" smtClean="0"/>
              <a:t>と顧客</a:t>
            </a:r>
            <a:endParaRPr kumimoji="1" lang="en-US" altLang="ja-JP" dirty="0" smtClean="0"/>
          </a:p>
          <a:p>
            <a:pPr marL="914400" lvl="1" indent="-457200">
              <a:buFont typeface="+mj-ea"/>
              <a:buAutoNum type="circleNumDbPlain"/>
            </a:pPr>
            <a:r>
              <a:rPr kumimoji="1" lang="ja-JP" altLang="en-US" dirty="0" smtClean="0"/>
              <a:t>顧客とチーム</a:t>
            </a:r>
            <a:endParaRPr kumimoji="1" lang="en-US" altLang="ja-JP" dirty="0" smtClean="0"/>
          </a:p>
          <a:p>
            <a:pPr lvl="0"/>
            <a:r>
              <a:rPr kumimoji="1" lang="en-US" altLang="ja-JP" dirty="0" smtClean="0"/>
              <a:t>PO</a:t>
            </a:r>
            <a:r>
              <a:rPr kumimoji="1" lang="ja-JP" altLang="en-US" dirty="0" smtClean="0"/>
              <a:t>は抱え込まないで、いろんな人、チームに助けてもらう。もっとも重要な仕事は優先順位付けである。</a:t>
            </a:r>
            <a:endParaRPr kumimoji="1" lang="en-US" altLang="ja-JP" dirty="0" smtClean="0"/>
          </a:p>
          <a:p>
            <a:pPr lvl="0"/>
            <a:r>
              <a:rPr kumimoji="1" lang="en-US" altLang="ja-JP" dirty="0" smtClean="0"/>
              <a:t>PO</a:t>
            </a:r>
            <a:r>
              <a:rPr kumimoji="1" lang="ja-JP" altLang="en-US" dirty="0" smtClean="0"/>
              <a:t>はいい人になってはいけない。チームが</a:t>
            </a:r>
            <a:r>
              <a:rPr kumimoji="1" lang="en-US" altLang="ja-JP" dirty="0" smtClean="0"/>
              <a:t>PBI</a:t>
            </a:r>
            <a:r>
              <a:rPr kumimoji="1" lang="ja-JP" altLang="en-US" dirty="0" smtClean="0"/>
              <a:t>を完了できないときには、しっかりと結果を出すことを要求すべき。</a:t>
            </a:r>
            <a:endParaRPr kumimoji="1" lang="en-US" altLang="ja-JP" dirty="0" smtClean="0"/>
          </a:p>
        </p:txBody>
      </p:sp>
    </p:spTree>
    <p:extLst>
      <p:ext uri="{BB962C8B-B14F-4D97-AF65-F5344CB8AC3E}">
        <p14:creationId xmlns:p14="http://schemas.microsoft.com/office/powerpoint/2010/main" val="3287820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1</a:t>
            </a:r>
            <a:r>
              <a:rPr kumimoji="1" lang="ja-JP" altLang="en-US" dirty="0" smtClean="0"/>
              <a:t>日目</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0338290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en-US" altLang="ja-JP" dirty="0" smtClean="0"/>
              <a:t>PM</a:t>
            </a:r>
            <a:r>
              <a:rPr kumimoji="1" lang="ja-JP" altLang="en-US" dirty="0" smtClean="0"/>
              <a:t>ファサード</a:t>
            </a:r>
            <a:endParaRPr kumimoji="1" lang="ja-JP" altLang="en-US" dirty="0"/>
          </a:p>
        </p:txBody>
      </p:sp>
      <p:sp>
        <p:nvSpPr>
          <p:cNvPr id="3" name="コンテンツ プレースホルダー 2"/>
          <p:cNvSpPr>
            <a:spLocks noGrp="1"/>
          </p:cNvSpPr>
          <p:nvPr>
            <p:ph idx="1"/>
          </p:nvPr>
        </p:nvSpPr>
        <p:spPr>
          <a:xfrm>
            <a:off x="628650" y="1573967"/>
            <a:ext cx="7886700" cy="5051685"/>
          </a:xfrm>
        </p:spPr>
        <p:txBody>
          <a:bodyPr>
            <a:normAutofit fontScale="92500"/>
          </a:bodyPr>
          <a:lstStyle/>
          <a:p>
            <a:pPr lvl="0"/>
            <a:r>
              <a:rPr kumimoji="1" lang="ja-JP" altLang="en-US" dirty="0" smtClean="0"/>
              <a:t>トップマネジメントからプロダクトに対するインターフェイスを複数持つことはできない。</a:t>
            </a:r>
            <a:endParaRPr kumimoji="1" lang="en-US" altLang="ja-JP" dirty="0" smtClean="0"/>
          </a:p>
          <a:p>
            <a:r>
              <a:rPr kumimoji="1" lang="ja-JP" altLang="en-US" dirty="0" smtClean="0"/>
              <a:t>会社全体が従来型のプロジェクトマネジメントのインターフェイスでマネジメントされている場合は、</a:t>
            </a:r>
            <a:r>
              <a:rPr kumimoji="1" lang="en-US" altLang="ja-JP" dirty="0" smtClean="0"/>
              <a:t>PM</a:t>
            </a:r>
            <a:r>
              <a:rPr kumimoji="1" lang="ja-JP" altLang="en-US" dirty="0" smtClean="0"/>
              <a:t>ファサードを置く。</a:t>
            </a:r>
            <a:endParaRPr kumimoji="1" lang="en-US" altLang="ja-JP" dirty="0" smtClean="0"/>
          </a:p>
          <a:p>
            <a:pPr lvl="0"/>
            <a:r>
              <a:rPr kumimoji="1" lang="en-US" altLang="ja-JP" dirty="0" smtClean="0"/>
              <a:t>PM</a:t>
            </a:r>
            <a:r>
              <a:rPr kumimoji="1" lang="ja-JP" altLang="en-US" dirty="0" smtClean="0"/>
              <a:t>ファサード</a:t>
            </a:r>
            <a:endParaRPr kumimoji="1" lang="en-US" altLang="ja-JP" dirty="0" smtClean="0"/>
          </a:p>
          <a:p>
            <a:pPr lvl="1"/>
            <a:r>
              <a:rPr kumimoji="1" lang="ja-JP" altLang="en-US" dirty="0" smtClean="0"/>
              <a:t>インターフェイス（プロジェクトの報告の仕方）の変換を行う。</a:t>
            </a:r>
            <a:endParaRPr kumimoji="1" lang="en-US" altLang="ja-JP" dirty="0" smtClean="0"/>
          </a:p>
          <a:p>
            <a:pPr lvl="1"/>
            <a:r>
              <a:rPr kumimoji="1" lang="ja-JP" altLang="en-US" dirty="0" smtClean="0"/>
              <a:t>実質的には何もしないのに、マネージメントから高い評価を得られるので美味しい仕事である。</a:t>
            </a:r>
            <a:endParaRPr kumimoji="1" lang="en-US" altLang="ja-JP" dirty="0" smtClean="0"/>
          </a:p>
          <a:p>
            <a:pPr lvl="1"/>
            <a:r>
              <a:rPr kumimoji="1" lang="ja-JP" altLang="en-US" dirty="0" smtClean="0"/>
              <a:t>権力を持つ可能性があるので危険である。</a:t>
            </a:r>
            <a:endParaRPr kumimoji="1" lang="en-US" altLang="ja-JP" dirty="0" smtClean="0"/>
          </a:p>
          <a:p>
            <a:pPr lvl="1"/>
            <a:r>
              <a:rPr kumimoji="1" lang="ja-JP" altLang="en-US" dirty="0" smtClean="0"/>
              <a:t>従来の</a:t>
            </a:r>
            <a:r>
              <a:rPr kumimoji="1" lang="en-US" altLang="ja-JP" dirty="0" smtClean="0"/>
              <a:t>PM</a:t>
            </a:r>
            <a:r>
              <a:rPr kumimoji="1" lang="ja-JP" altLang="en-US" dirty="0" smtClean="0"/>
              <a:t>の経験者で</a:t>
            </a:r>
            <a:r>
              <a:rPr kumimoji="1" lang="en-US" altLang="ja-JP" dirty="0" smtClean="0"/>
              <a:t>LeSS</a:t>
            </a:r>
            <a:r>
              <a:rPr kumimoji="1" lang="ja-JP" altLang="en-US" dirty="0" smtClean="0"/>
              <a:t>の考え方を理解してくれる人がなる。</a:t>
            </a:r>
            <a:endParaRPr kumimoji="1" lang="en-US" altLang="ja-JP" dirty="0" smtClean="0"/>
          </a:p>
        </p:txBody>
      </p:sp>
    </p:spTree>
    <p:extLst>
      <p:ext uri="{BB962C8B-B14F-4D97-AF65-F5344CB8AC3E}">
        <p14:creationId xmlns:p14="http://schemas.microsoft.com/office/powerpoint/2010/main" val="4410932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en-US" altLang="ja-JP" dirty="0" smtClean="0"/>
              <a:t>LeSS Huge</a:t>
            </a:r>
            <a:endParaRPr kumimoji="1" lang="ja-JP" altLang="en-US" dirty="0"/>
          </a:p>
        </p:txBody>
      </p:sp>
      <p:sp>
        <p:nvSpPr>
          <p:cNvPr id="3" name="コンテンツ プレースホルダー 2"/>
          <p:cNvSpPr>
            <a:spLocks noGrp="1"/>
          </p:cNvSpPr>
          <p:nvPr>
            <p:ph idx="1"/>
          </p:nvPr>
        </p:nvSpPr>
        <p:spPr/>
        <p:txBody>
          <a:bodyPr>
            <a:normAutofit fontScale="70000" lnSpcReduction="20000"/>
          </a:bodyPr>
          <a:lstStyle/>
          <a:p>
            <a:pPr lvl="0">
              <a:lnSpc>
                <a:spcPct val="120000"/>
              </a:lnSpc>
            </a:pPr>
            <a:r>
              <a:rPr kumimoji="1" lang="ja-JP" altLang="en-US" dirty="0" smtClean="0"/>
              <a:t>８チーム以上になるとリクワイヤメントエリアを分割して、エリアプロダクトオーナーを置く。</a:t>
            </a:r>
            <a:endParaRPr kumimoji="1" lang="en-US" altLang="ja-JP" dirty="0" smtClean="0"/>
          </a:p>
          <a:p>
            <a:pPr lvl="1">
              <a:lnSpc>
                <a:spcPct val="120000"/>
              </a:lnSpc>
            </a:pPr>
            <a:r>
              <a:rPr kumimoji="1" lang="en-US" altLang="ja-JP" sz="2000" b="0" i="0" kern="1200" dirty="0" smtClean="0">
                <a:solidFill>
                  <a:schemeClr val="tx1"/>
                </a:solidFill>
                <a:effectLst/>
                <a:latin typeface="+mn-lt"/>
                <a:ea typeface="+mn-ea"/>
                <a:cs typeface="+mn-cs"/>
              </a:rPr>
              <a:t>Huge</a:t>
            </a:r>
            <a:r>
              <a:rPr kumimoji="1" lang="ja-JP" altLang="en-US" sz="2000" b="0" i="0" kern="1200" dirty="0" smtClean="0">
                <a:solidFill>
                  <a:schemeClr val="tx1"/>
                </a:solidFill>
                <a:effectLst/>
                <a:latin typeface="+mn-lt"/>
                <a:ea typeface="+mn-ea"/>
                <a:cs typeface="+mn-cs"/>
              </a:rPr>
              <a:t>移行のマジックナンバーは、「</a:t>
            </a:r>
            <a:r>
              <a:rPr kumimoji="1" lang="en-US" altLang="ja-JP" sz="2000" b="0" i="0" kern="1200" dirty="0" smtClean="0">
                <a:solidFill>
                  <a:schemeClr val="tx1"/>
                </a:solidFill>
                <a:effectLst/>
                <a:latin typeface="+mn-lt"/>
                <a:ea typeface="+mn-ea"/>
                <a:cs typeface="+mn-cs"/>
              </a:rPr>
              <a:t>PO</a:t>
            </a:r>
            <a:r>
              <a:rPr kumimoji="1" lang="ja-JP" altLang="en-US" sz="2000" b="0" i="0" kern="1200" dirty="0" smtClean="0">
                <a:solidFill>
                  <a:schemeClr val="tx1"/>
                </a:solidFill>
                <a:effectLst/>
                <a:latin typeface="+mn-lt"/>
                <a:ea typeface="+mn-ea"/>
                <a:cs typeface="+mn-cs"/>
              </a:rPr>
              <a:t>が詳細化して管理できるのは</a:t>
            </a:r>
            <a:r>
              <a:rPr kumimoji="1" lang="en-US" altLang="ja-JP" sz="2000" b="0" i="0" kern="1200" dirty="0" smtClean="0">
                <a:solidFill>
                  <a:schemeClr val="tx1"/>
                </a:solidFill>
                <a:effectLst/>
                <a:latin typeface="+mn-lt"/>
                <a:ea typeface="+mn-ea"/>
                <a:cs typeface="+mn-cs"/>
              </a:rPr>
              <a:t>100PBI</a:t>
            </a:r>
            <a:r>
              <a:rPr kumimoji="1" lang="ja-JP" altLang="en-US" sz="2000" b="0" i="0" kern="1200" dirty="0" smtClean="0">
                <a:solidFill>
                  <a:schemeClr val="tx1"/>
                </a:solidFill>
                <a:effectLst/>
                <a:latin typeface="+mn-lt"/>
                <a:ea typeface="+mn-ea"/>
                <a:cs typeface="+mn-cs"/>
              </a:rPr>
              <a:t>」</a:t>
            </a:r>
            <a:endParaRPr kumimoji="1" lang="en-US" altLang="ja-JP" sz="2000" b="0" i="0" kern="1200" dirty="0" smtClean="0">
              <a:solidFill>
                <a:schemeClr val="tx1"/>
              </a:solidFill>
              <a:effectLst/>
              <a:latin typeface="+mn-lt"/>
              <a:ea typeface="+mn-ea"/>
              <a:cs typeface="+mn-cs"/>
            </a:endParaRPr>
          </a:p>
          <a:p>
            <a:pPr lvl="1">
              <a:lnSpc>
                <a:spcPct val="120000"/>
              </a:lnSpc>
            </a:pPr>
            <a:r>
              <a:rPr kumimoji="1" lang="en-US" altLang="ja-JP" sz="2400" b="0" i="0" kern="1200" dirty="0" smtClean="0">
                <a:solidFill>
                  <a:schemeClr val="tx1"/>
                </a:solidFill>
                <a:effectLst/>
                <a:latin typeface="+mn-lt"/>
                <a:ea typeface="+mn-ea"/>
                <a:cs typeface="+mn-cs"/>
              </a:rPr>
              <a:t>4PBI×3</a:t>
            </a:r>
            <a:r>
              <a:rPr kumimoji="1" lang="ja-JP" altLang="en-US" sz="2400" b="0" i="0" kern="1200" dirty="0" smtClean="0">
                <a:solidFill>
                  <a:schemeClr val="tx1"/>
                </a:solidFill>
                <a:effectLst/>
                <a:latin typeface="+mn-lt"/>
                <a:ea typeface="+mn-ea"/>
                <a:cs typeface="+mn-cs"/>
              </a:rPr>
              <a:t>スプリント分の事前準備</a:t>
            </a:r>
            <a:r>
              <a:rPr kumimoji="1" lang="en-US" altLang="ja-JP" sz="2400" b="0" i="0" kern="1200" dirty="0" smtClean="0">
                <a:solidFill>
                  <a:schemeClr val="tx1"/>
                </a:solidFill>
                <a:effectLst/>
                <a:latin typeface="+mn-lt"/>
                <a:ea typeface="+mn-ea"/>
                <a:cs typeface="+mn-cs"/>
              </a:rPr>
              <a:t>×8</a:t>
            </a:r>
            <a:r>
              <a:rPr kumimoji="1" lang="ja-JP" altLang="en-US" sz="2400" b="0" i="0" kern="1200" dirty="0" smtClean="0">
                <a:solidFill>
                  <a:schemeClr val="tx1"/>
                </a:solidFill>
                <a:effectLst/>
                <a:latin typeface="+mn-lt"/>
                <a:ea typeface="+mn-ea"/>
                <a:cs typeface="+mn-cs"/>
              </a:rPr>
              <a:t>チーム≒</a:t>
            </a:r>
            <a:r>
              <a:rPr kumimoji="1" lang="en-US" altLang="ja-JP" sz="2400" b="0" i="0" kern="1200" dirty="0" smtClean="0">
                <a:solidFill>
                  <a:schemeClr val="tx1"/>
                </a:solidFill>
                <a:effectLst/>
                <a:latin typeface="+mn-lt"/>
                <a:ea typeface="+mn-ea"/>
                <a:cs typeface="+mn-cs"/>
              </a:rPr>
              <a:t>100PBI</a:t>
            </a:r>
            <a:endParaRPr kumimoji="1" lang="en-US" altLang="ja-JP" dirty="0" smtClean="0"/>
          </a:p>
          <a:p>
            <a:pPr lvl="0">
              <a:lnSpc>
                <a:spcPct val="120000"/>
              </a:lnSpc>
            </a:pPr>
            <a:r>
              <a:rPr kumimoji="1" lang="ja-JP" altLang="en-US" dirty="0" smtClean="0"/>
              <a:t>プロダクトバックログの管理は２００人のチームでも</a:t>
            </a:r>
            <a:r>
              <a:rPr kumimoji="1" lang="en-US" altLang="ja-JP" dirty="0" smtClean="0"/>
              <a:t>EXCEL</a:t>
            </a:r>
            <a:r>
              <a:rPr kumimoji="1" lang="ja-JP" altLang="en-US" dirty="0" smtClean="0"/>
              <a:t>でもできた実例がある。ツールの売り込みには注意せよ。</a:t>
            </a:r>
            <a:endParaRPr kumimoji="1" lang="en-US" altLang="ja-JP" dirty="0" smtClean="0"/>
          </a:p>
          <a:p>
            <a:pPr lvl="0">
              <a:lnSpc>
                <a:spcPct val="120000"/>
              </a:lnSpc>
            </a:pPr>
            <a:r>
              <a:rPr kumimoji="1" lang="ja-JP" altLang="en-US" dirty="0" smtClean="0"/>
              <a:t>チームは固定だが、チームをどのリクワイヤメントエリアに属させるかは、優先順位に応じてダイナミックに変えていく。</a:t>
            </a:r>
            <a:endParaRPr kumimoji="1" lang="en-US" altLang="ja-JP" dirty="0" smtClean="0"/>
          </a:p>
          <a:p>
            <a:pPr lvl="0">
              <a:lnSpc>
                <a:spcPct val="120000"/>
              </a:lnSpc>
            </a:pPr>
            <a:r>
              <a:rPr kumimoji="1" lang="en-US" altLang="ja-JP" dirty="0" smtClean="0"/>
              <a:t>LeSS Huge</a:t>
            </a:r>
            <a:r>
              <a:rPr kumimoji="1" lang="ja-JP" altLang="en-US" dirty="0" smtClean="0"/>
              <a:t>の</a:t>
            </a:r>
            <a:r>
              <a:rPr kumimoji="1" lang="en-US" altLang="ja-JP" dirty="0" smtClean="0"/>
              <a:t>PO</a:t>
            </a:r>
            <a:r>
              <a:rPr kumimoji="1" lang="ja-JP" altLang="en-US" dirty="0" smtClean="0"/>
              <a:t>の役割は、リクワイヤメントエリア間でチームを移動させて、各リクワイヤメントエリア間の優先順位と仕事の量を適切に調整することである。</a:t>
            </a:r>
            <a:endParaRPr kumimoji="1" lang="en-US" altLang="ja-JP" dirty="0" smtClean="0"/>
          </a:p>
          <a:p>
            <a:pPr lvl="0">
              <a:lnSpc>
                <a:spcPct val="120000"/>
              </a:lnSpc>
            </a:pPr>
            <a:r>
              <a:rPr kumimoji="1" lang="en-US" altLang="ja-JP" dirty="0" smtClean="0"/>
              <a:t>APO</a:t>
            </a:r>
            <a:r>
              <a:rPr kumimoji="1" lang="ja-JP" altLang="en-US" dirty="0" smtClean="0"/>
              <a:t>はリクワイヤメントエリア内の優先順位を決定する。</a:t>
            </a:r>
            <a:endParaRPr kumimoji="1" lang="en-US" altLang="ja-JP" dirty="0" smtClean="0"/>
          </a:p>
        </p:txBody>
      </p:sp>
    </p:spTree>
    <p:extLst>
      <p:ext uri="{BB962C8B-B14F-4D97-AF65-F5344CB8AC3E}">
        <p14:creationId xmlns:p14="http://schemas.microsoft.com/office/powerpoint/2010/main" val="27618744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49" y="365126"/>
            <a:ext cx="8095625" cy="1325563"/>
          </a:xfrm>
        </p:spPr>
        <p:txBody>
          <a:bodyPr>
            <a:normAutofit/>
          </a:bodyPr>
          <a:lstStyle/>
          <a:p>
            <a:pPr lvl="0"/>
            <a:r>
              <a:rPr kumimoji="1" lang="ja-JP" altLang="en-US" dirty="0" smtClean="0"/>
              <a:t>リクワイヤメントエリア分割の原則</a:t>
            </a:r>
            <a:endParaRPr kumimoji="1" lang="ja-JP" altLang="en-US" dirty="0"/>
          </a:p>
        </p:txBody>
      </p:sp>
      <p:sp>
        <p:nvSpPr>
          <p:cNvPr id="3" name="コンテンツ プレースホルダー 2"/>
          <p:cNvSpPr>
            <a:spLocks noGrp="1"/>
          </p:cNvSpPr>
          <p:nvPr>
            <p:ph idx="1"/>
          </p:nvPr>
        </p:nvSpPr>
        <p:spPr/>
        <p:txBody>
          <a:bodyPr>
            <a:normAutofit/>
          </a:bodyPr>
          <a:lstStyle/>
          <a:p>
            <a:pPr marL="514350" lvl="0" indent="-514350">
              <a:buFont typeface="+mj-ea"/>
              <a:buAutoNum type="circleNumDbPlain"/>
            </a:pPr>
            <a:r>
              <a:rPr kumimoji="1" lang="ja-JP" altLang="en-US" dirty="0" smtClean="0"/>
              <a:t>カスタマー中心（カスタマーの関心事？）で分割する。</a:t>
            </a:r>
            <a:endParaRPr kumimoji="1" lang="en-US" altLang="ja-JP" dirty="0" smtClean="0"/>
          </a:p>
          <a:p>
            <a:pPr marL="514350" lvl="0" indent="-514350">
              <a:buFont typeface="+mj-ea"/>
              <a:buAutoNum type="circleNumDbPlain"/>
            </a:pPr>
            <a:r>
              <a:rPr kumimoji="1" lang="ja-JP" altLang="en-US" dirty="0" smtClean="0"/>
              <a:t>４</a:t>
            </a:r>
            <a:r>
              <a:rPr kumimoji="1" lang="en-US" altLang="ja-JP" dirty="0" smtClean="0"/>
              <a:t>〜</a:t>
            </a:r>
            <a:r>
              <a:rPr kumimoji="1" lang="ja-JP" altLang="en-US" dirty="0" smtClean="0"/>
              <a:t>８チームで構成する。３チーム以下なら統合、８チーム以上になったら分割する。</a:t>
            </a:r>
            <a:endParaRPr kumimoji="1" lang="en-US" altLang="ja-JP" dirty="0" smtClean="0"/>
          </a:p>
          <a:p>
            <a:pPr marL="514350" lvl="0" indent="-514350">
              <a:buFont typeface="+mj-ea"/>
              <a:buAutoNum type="circleNumDbPlain"/>
            </a:pPr>
            <a:r>
              <a:rPr kumimoji="1" lang="ja-JP" altLang="en-US" dirty="0" smtClean="0"/>
              <a:t>エリアは可変で、チームがエリアをまたがってダイナミックに移動する。</a:t>
            </a:r>
            <a:endParaRPr kumimoji="1" lang="en-US" altLang="ja-JP" dirty="0" smtClean="0"/>
          </a:p>
          <a:p>
            <a:pPr marL="514350" lvl="0" indent="-514350">
              <a:buFont typeface="+mj-ea"/>
              <a:buAutoNum type="circleNumDbPlain"/>
            </a:pPr>
            <a:r>
              <a:rPr kumimoji="1" lang="ja-JP" altLang="en-US" dirty="0" smtClean="0"/>
              <a:t>チーム自体は固定して変更しない。</a:t>
            </a:r>
            <a:endParaRPr kumimoji="1" lang="en-US" altLang="ja-JP" dirty="0" smtClean="0"/>
          </a:p>
        </p:txBody>
      </p:sp>
    </p:spTree>
    <p:extLst>
      <p:ext uri="{BB962C8B-B14F-4D97-AF65-F5344CB8AC3E}">
        <p14:creationId xmlns:p14="http://schemas.microsoft.com/office/powerpoint/2010/main" val="17282084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３日目</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762852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朝のビデオは</a:t>
            </a:r>
            <a:r>
              <a:rPr kumimoji="1" lang="en-US" altLang="ja-JP" dirty="0" smtClean="0"/>
              <a:t/>
            </a:r>
            <a:br>
              <a:rPr kumimoji="1" lang="en-US" altLang="ja-JP" dirty="0" smtClean="0"/>
            </a:br>
            <a:r>
              <a:rPr kumimoji="1" lang="ja-JP" altLang="en-US" dirty="0" smtClean="0"/>
              <a:t>マシュマロチャンレンジ</a:t>
            </a:r>
            <a:endParaRPr kumimoji="1" lang="ja-JP" altLang="en-US" dirty="0"/>
          </a:p>
        </p:txBody>
      </p:sp>
      <p:sp>
        <p:nvSpPr>
          <p:cNvPr id="3" name="コンテンツ プレースホルダー 2"/>
          <p:cNvSpPr>
            <a:spLocks noGrp="1"/>
          </p:cNvSpPr>
          <p:nvPr>
            <p:ph idx="1"/>
          </p:nvPr>
        </p:nvSpPr>
        <p:spPr/>
        <p:txBody>
          <a:bodyPr/>
          <a:lstStyle/>
          <a:p>
            <a:r>
              <a:rPr lang="en-US" altLang="ja-JP" dirty="0"/>
              <a:t>https://</a:t>
            </a:r>
            <a:r>
              <a:rPr lang="en-US" altLang="ja-JP" dirty="0" err="1"/>
              <a:t>www.ted.com</a:t>
            </a:r>
            <a:r>
              <a:rPr lang="en-US" altLang="ja-JP" dirty="0"/>
              <a:t>/talks/</a:t>
            </a:r>
            <a:r>
              <a:rPr lang="en-US" altLang="ja-JP" dirty="0" err="1"/>
              <a:t>tom_wujec_build_a_tower?language</a:t>
            </a:r>
            <a:r>
              <a:rPr lang="en-US" altLang="ja-JP" dirty="0"/>
              <a:t>=ja</a:t>
            </a:r>
            <a:endParaRPr kumimoji="1" lang="ja-JP" altLang="en-US" dirty="0"/>
          </a:p>
        </p:txBody>
      </p:sp>
    </p:spTree>
    <p:extLst>
      <p:ext uri="{BB962C8B-B14F-4D97-AF65-F5344CB8AC3E}">
        <p14:creationId xmlns:p14="http://schemas.microsoft.com/office/powerpoint/2010/main" val="17225845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技術プラクティス</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技術的プラクティスでもっとも重要なのは、</a:t>
            </a:r>
            <a:r>
              <a:rPr kumimoji="1" lang="en-US" altLang="ja-JP" dirty="0" smtClean="0"/>
              <a:t>CI</a:t>
            </a:r>
            <a:r>
              <a:rPr kumimoji="1" lang="ja-JP" altLang="en-US" dirty="0" smtClean="0"/>
              <a:t>と</a:t>
            </a:r>
            <a:r>
              <a:rPr kumimoji="1" lang="en-US" altLang="ja-JP" dirty="0" smtClean="0"/>
              <a:t>No Branch</a:t>
            </a:r>
            <a:r>
              <a:rPr kumimoji="1" lang="ja-JP" altLang="en-US" dirty="0" smtClean="0"/>
              <a:t>。</a:t>
            </a:r>
            <a:endParaRPr kumimoji="1" lang="en-US" altLang="ja-JP" dirty="0" smtClean="0"/>
          </a:p>
          <a:p>
            <a:pPr lvl="0"/>
            <a:r>
              <a:rPr lang="ja-JP" altLang="en-US" dirty="0" smtClean="0"/>
              <a:t>コードで会話する。</a:t>
            </a:r>
            <a:endParaRPr kumimoji="1" lang="en-US" altLang="ja-JP" dirty="0" smtClean="0"/>
          </a:p>
          <a:p>
            <a:r>
              <a:rPr kumimoji="1" lang="ja-JP" altLang="en-US" dirty="0" smtClean="0"/>
              <a:t>部分を作って組み立てるのではなく、少しずつ成長させる。</a:t>
            </a:r>
            <a:endParaRPr kumimoji="1" lang="en-US" altLang="ja-JP" dirty="0" smtClean="0"/>
          </a:p>
          <a:p>
            <a:r>
              <a:rPr kumimoji="1" lang="ja-JP" altLang="en-US" dirty="0" smtClean="0"/>
              <a:t>インターフェイスの変更などは、動く状態を保ちながら、少しずつ変更する。</a:t>
            </a:r>
            <a:endParaRPr kumimoji="1" lang="en-US" altLang="ja-JP" dirty="0" smtClean="0"/>
          </a:p>
        </p:txBody>
      </p:sp>
    </p:spTree>
    <p:extLst>
      <p:ext uri="{BB962C8B-B14F-4D97-AF65-F5344CB8AC3E}">
        <p14:creationId xmlns:p14="http://schemas.microsoft.com/office/powerpoint/2010/main" val="9779091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優しい</a:t>
            </a:r>
            <a:r>
              <a:rPr kumimoji="1" lang="en-US" altLang="ja-JP" dirty="0" smtClean="0"/>
              <a:t>PO,</a:t>
            </a:r>
            <a:r>
              <a:rPr kumimoji="1" lang="ja-JP" altLang="en-US" dirty="0" smtClean="0"/>
              <a:t>と厳しい</a:t>
            </a:r>
            <a:r>
              <a:rPr kumimoji="1" lang="en-US" altLang="ja-JP" dirty="0" smtClean="0"/>
              <a:t>PO</a:t>
            </a:r>
            <a:endParaRPr kumimoji="1" lang="ja-JP" altLang="en-US" dirty="0"/>
          </a:p>
        </p:txBody>
      </p:sp>
      <p:sp>
        <p:nvSpPr>
          <p:cNvPr id="3" name="コンテンツ プレースホルダー 2"/>
          <p:cNvSpPr>
            <a:spLocks noGrp="1"/>
          </p:cNvSpPr>
          <p:nvPr>
            <p:ph idx="1"/>
          </p:nvPr>
        </p:nvSpPr>
        <p:spPr>
          <a:xfrm>
            <a:off x="284813" y="1469036"/>
            <a:ext cx="8469443" cy="5201587"/>
          </a:xfrm>
        </p:spPr>
        <p:txBody>
          <a:bodyPr>
            <a:normAutofit/>
          </a:bodyPr>
          <a:lstStyle/>
          <a:p>
            <a:pPr lvl="0">
              <a:lnSpc>
                <a:spcPct val="120000"/>
              </a:lnSpc>
            </a:pPr>
            <a:r>
              <a:rPr kumimoji="1" lang="ja-JP" altLang="en-US" dirty="0" smtClean="0"/>
              <a:t>チームが１、２、３、４の</a:t>
            </a:r>
            <a:r>
              <a:rPr kumimoji="1" lang="en-US" altLang="ja-JP" dirty="0" smtClean="0"/>
              <a:t>PBI</a:t>
            </a:r>
            <a:r>
              <a:rPr kumimoji="1" lang="ja-JP" altLang="en-US" dirty="0" smtClean="0"/>
              <a:t>を計画したとする。</a:t>
            </a:r>
            <a:endParaRPr kumimoji="1" lang="en-US" altLang="ja-JP" dirty="0" smtClean="0"/>
          </a:p>
          <a:p>
            <a:pPr marL="457200" lvl="1" indent="0">
              <a:lnSpc>
                <a:spcPct val="120000"/>
              </a:lnSpc>
              <a:buNone/>
            </a:pPr>
            <a:r>
              <a:rPr kumimoji="1" lang="en-US" altLang="ja-JP" dirty="0" smtClean="0"/>
              <a:t>A) </a:t>
            </a:r>
            <a:r>
              <a:rPr kumimoji="1" lang="ja-JP" altLang="en-US" dirty="0" smtClean="0"/>
              <a:t>１、２、３、４を完了➡</a:t>
            </a:r>
            <a:r>
              <a:rPr kumimoji="1" lang="en-US" altLang="ja-JP" dirty="0" smtClean="0"/>
              <a:t>OK</a:t>
            </a:r>
          </a:p>
          <a:p>
            <a:pPr marL="457200" lvl="1" indent="0">
              <a:lnSpc>
                <a:spcPct val="120000"/>
              </a:lnSpc>
              <a:buNone/>
            </a:pPr>
            <a:r>
              <a:rPr kumimoji="1" lang="en-US" altLang="ja-JP" dirty="0" smtClean="0"/>
              <a:t>B) </a:t>
            </a:r>
            <a:r>
              <a:rPr kumimoji="1" lang="ja-JP" altLang="en-US" dirty="0" smtClean="0"/>
              <a:t>１、２、３を完了、４は</a:t>
            </a:r>
            <a:r>
              <a:rPr lang="ja-JP" altLang="en-US" dirty="0"/>
              <a:t>未着手➡ </a:t>
            </a:r>
            <a:r>
              <a:rPr kumimoji="1" lang="en-US" altLang="ja-JP" dirty="0" smtClean="0"/>
              <a:t>OK</a:t>
            </a:r>
          </a:p>
          <a:p>
            <a:pPr marL="457200" lvl="1" indent="0">
              <a:lnSpc>
                <a:spcPct val="120000"/>
              </a:lnSpc>
              <a:buNone/>
            </a:pPr>
            <a:r>
              <a:rPr kumimoji="1" lang="en-US" altLang="ja-JP" dirty="0" smtClean="0">
                <a:solidFill>
                  <a:srgbClr val="FF0000"/>
                </a:solidFill>
              </a:rPr>
              <a:t>C) </a:t>
            </a:r>
            <a:r>
              <a:rPr kumimoji="1" lang="ja-JP" altLang="en-US" dirty="0" smtClean="0">
                <a:solidFill>
                  <a:srgbClr val="FF0000"/>
                </a:solidFill>
              </a:rPr>
              <a:t>１、２、３を完了、４は着手したが、</a:t>
            </a:r>
            <a:r>
              <a:rPr lang="ja-JP" altLang="en-US" dirty="0">
                <a:solidFill>
                  <a:srgbClr val="FF0000"/>
                </a:solidFill>
              </a:rPr>
              <a:t>未完了➡ </a:t>
            </a:r>
            <a:r>
              <a:rPr kumimoji="1" lang="en-US" altLang="ja-JP" dirty="0" smtClean="0">
                <a:solidFill>
                  <a:srgbClr val="FF0000"/>
                </a:solidFill>
              </a:rPr>
              <a:t>NG</a:t>
            </a:r>
          </a:p>
          <a:p>
            <a:pPr>
              <a:lnSpc>
                <a:spcPct val="120000"/>
              </a:lnSpc>
            </a:pPr>
            <a:r>
              <a:rPr kumimoji="1" lang="ja-JP" altLang="en-US" dirty="0" smtClean="0"/>
              <a:t>完了できない</a:t>
            </a:r>
            <a:r>
              <a:rPr kumimoji="1" lang="en-US" altLang="ja-JP" dirty="0" smtClean="0"/>
              <a:t>PBI</a:t>
            </a:r>
            <a:r>
              <a:rPr kumimoji="1" lang="ja-JP" altLang="en-US" dirty="0" smtClean="0"/>
              <a:t>に取り組んではいけない。</a:t>
            </a:r>
            <a:endParaRPr kumimoji="1" lang="en-US" altLang="ja-JP" dirty="0" smtClean="0"/>
          </a:p>
          <a:p>
            <a:pPr>
              <a:lnSpc>
                <a:spcPct val="120000"/>
              </a:lnSpc>
            </a:pPr>
            <a:r>
              <a:rPr kumimoji="1" lang="ja-JP" altLang="en-US" dirty="0" smtClean="0"/>
              <a:t>４に取り掛かってしまうと、</a:t>
            </a:r>
            <a:r>
              <a:rPr kumimoji="1" lang="en-US" altLang="ja-JP" dirty="0" smtClean="0"/>
              <a:t>PO</a:t>
            </a:r>
            <a:r>
              <a:rPr kumimoji="1" lang="ja-JP" altLang="en-US" dirty="0" smtClean="0"/>
              <a:t>は４の優先順位を下げるという選択肢が取れない。</a:t>
            </a:r>
            <a:endParaRPr kumimoji="1" lang="en-US" altLang="ja-JP" dirty="0" smtClean="0"/>
          </a:p>
        </p:txBody>
      </p:sp>
    </p:spTree>
    <p:extLst>
      <p:ext uri="{BB962C8B-B14F-4D97-AF65-F5344CB8AC3E}">
        <p14:creationId xmlns:p14="http://schemas.microsoft.com/office/powerpoint/2010/main" val="21372598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レディーの定義</a:t>
            </a:r>
            <a:endParaRPr kumimoji="1" lang="ja-JP" altLang="en-US" dirty="0"/>
          </a:p>
        </p:txBody>
      </p:sp>
      <p:sp>
        <p:nvSpPr>
          <p:cNvPr id="3" name="コンテンツ プレースホルダー 2"/>
          <p:cNvSpPr>
            <a:spLocks noGrp="1"/>
          </p:cNvSpPr>
          <p:nvPr>
            <p:ph idx="1"/>
          </p:nvPr>
        </p:nvSpPr>
        <p:spPr>
          <a:xfrm>
            <a:off x="628650" y="1855605"/>
            <a:ext cx="7886700" cy="4605156"/>
          </a:xfrm>
        </p:spPr>
        <p:txBody>
          <a:bodyPr>
            <a:normAutofit/>
          </a:bodyPr>
          <a:lstStyle/>
          <a:p>
            <a:pPr lvl="0"/>
            <a:r>
              <a:rPr kumimoji="1" lang="ja-JP" altLang="en-US" dirty="0" smtClean="0"/>
              <a:t>レディーの定義は良く無い。</a:t>
            </a:r>
            <a:endParaRPr kumimoji="1" lang="en-US" altLang="ja-JP" dirty="0" smtClean="0"/>
          </a:p>
          <a:p>
            <a:pPr lvl="1"/>
            <a:r>
              <a:rPr kumimoji="1" lang="ja-JP" altLang="en-US" dirty="0" smtClean="0"/>
              <a:t>まだ要件がそろっていないという開発と</a:t>
            </a:r>
            <a:r>
              <a:rPr kumimoji="1" lang="en-US" altLang="ja-JP" dirty="0" smtClean="0"/>
              <a:t>PO</a:t>
            </a:r>
            <a:r>
              <a:rPr kumimoji="1" lang="ja-JP" altLang="en-US" dirty="0" smtClean="0"/>
              <a:t>の対立の原因になる。</a:t>
            </a:r>
            <a:endParaRPr kumimoji="1" lang="en-US" altLang="ja-JP" dirty="0" smtClean="0"/>
          </a:p>
        </p:txBody>
      </p:sp>
    </p:spTree>
    <p:extLst>
      <p:ext uri="{BB962C8B-B14F-4D97-AF65-F5344CB8AC3E}">
        <p14:creationId xmlns:p14="http://schemas.microsoft.com/office/powerpoint/2010/main" val="127054735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381127" y="2441575"/>
            <a:ext cx="7620002" cy="4286252"/>
          </a:xfrm>
          <a:prstGeom prst="rect">
            <a:avLst/>
          </a:prstGeom>
        </p:spPr>
      </p:pic>
      <p:pic>
        <p:nvPicPr>
          <p:cNvPr id="4" name="コンテンツ プレースホルダー 3"/>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rot="5400000">
            <a:off x="3100475" y="2720094"/>
            <a:ext cx="7735712" cy="4351338"/>
          </a:xfrm>
          <a:prstGeom prst="rect">
            <a:avLst/>
          </a:prstGeom>
        </p:spPr>
      </p:pic>
      <p:sp>
        <p:nvSpPr>
          <p:cNvPr id="2" name="タイトル 1"/>
          <p:cNvSpPr>
            <a:spLocks noGrp="1"/>
          </p:cNvSpPr>
          <p:nvPr>
            <p:ph type="title"/>
          </p:nvPr>
        </p:nvSpPr>
        <p:spPr>
          <a:xfrm>
            <a:off x="628650" y="1"/>
            <a:ext cx="7886700" cy="1143000"/>
          </a:xfrm>
          <a:solidFill>
            <a:schemeClr val="bg1"/>
          </a:solidFill>
        </p:spPr>
        <p:txBody>
          <a:bodyPr/>
          <a:lstStyle/>
          <a:p>
            <a:r>
              <a:rPr kumimoji="1" lang="en-US" altLang="ja-JP" dirty="0" smtClean="0"/>
              <a:t>CELL &amp; ANCESTORS</a:t>
            </a:r>
            <a:endParaRPr kumimoji="1" lang="ja-JP" altLang="en-US" dirty="0"/>
          </a:p>
        </p:txBody>
      </p:sp>
    </p:spTree>
    <p:extLst>
      <p:ext uri="{BB962C8B-B14F-4D97-AF65-F5344CB8AC3E}">
        <p14:creationId xmlns:p14="http://schemas.microsoft.com/office/powerpoint/2010/main" val="8734590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バックログの分割</a:t>
            </a:r>
            <a:endParaRPr kumimoji="1" lang="ja-JP" altLang="en-US" dirty="0"/>
          </a:p>
        </p:txBody>
      </p:sp>
      <p:sp>
        <p:nvSpPr>
          <p:cNvPr id="3" name="コンテンツ プレースホルダー 2"/>
          <p:cNvSpPr>
            <a:spLocks noGrp="1"/>
          </p:cNvSpPr>
          <p:nvPr>
            <p:ph idx="1"/>
          </p:nvPr>
        </p:nvSpPr>
        <p:spPr>
          <a:xfrm>
            <a:off x="628650" y="1499016"/>
            <a:ext cx="7886700" cy="4901783"/>
          </a:xfrm>
        </p:spPr>
        <p:txBody>
          <a:bodyPr>
            <a:normAutofit/>
          </a:bodyPr>
          <a:lstStyle/>
          <a:p>
            <a:pPr lvl="0"/>
            <a:r>
              <a:rPr kumimoji="1" lang="ja-JP" altLang="en-US" dirty="0" smtClean="0"/>
              <a:t>バックログの分割の方法には２種類ある。</a:t>
            </a:r>
            <a:r>
              <a:rPr kumimoji="1" lang="en-US" altLang="ja-JP" dirty="0" smtClean="0"/>
              <a:t>CELL</a:t>
            </a:r>
            <a:r>
              <a:rPr kumimoji="1" lang="ja-JP" altLang="en-US" dirty="0" smtClean="0"/>
              <a:t>方と</a:t>
            </a:r>
            <a:r>
              <a:rPr kumimoji="1" lang="en-US" altLang="ja-JP" dirty="0" smtClean="0"/>
              <a:t>ANCESTORS</a:t>
            </a:r>
            <a:r>
              <a:rPr kumimoji="1" lang="ja-JP" altLang="en-US" dirty="0" smtClean="0"/>
              <a:t>方の２種類。</a:t>
            </a:r>
            <a:endParaRPr kumimoji="1" lang="en-US" altLang="ja-JP" dirty="0" smtClean="0"/>
          </a:p>
          <a:p>
            <a:pPr lvl="0"/>
            <a:r>
              <a:rPr kumimoji="1" lang="en-US" altLang="ja-JP" dirty="0" smtClean="0"/>
              <a:t>CELL</a:t>
            </a:r>
            <a:r>
              <a:rPr kumimoji="1" lang="ja-JP" altLang="en-US" dirty="0" smtClean="0"/>
              <a:t>（細胞分裂）方</a:t>
            </a:r>
            <a:endParaRPr kumimoji="1" lang="en-US" altLang="ja-JP" dirty="0" smtClean="0"/>
          </a:p>
          <a:p>
            <a:pPr lvl="1"/>
            <a:r>
              <a:rPr kumimoji="1" lang="ja-JP" altLang="en-US" dirty="0" smtClean="0"/>
              <a:t>単純に分割して、以前の</a:t>
            </a:r>
            <a:r>
              <a:rPr kumimoji="1" lang="en-US" altLang="ja-JP" dirty="0" smtClean="0"/>
              <a:t>PBI</a:t>
            </a:r>
            <a:r>
              <a:rPr kumimoji="1" lang="ja-JP" altLang="en-US" dirty="0" smtClean="0"/>
              <a:t>が何だったかはわからなくなる。</a:t>
            </a:r>
            <a:endParaRPr kumimoji="1" lang="en-US" altLang="ja-JP" dirty="0" smtClean="0"/>
          </a:p>
          <a:p>
            <a:r>
              <a:rPr kumimoji="1" lang="en-US" altLang="ja-JP" dirty="0" smtClean="0"/>
              <a:t>ANCESTORS</a:t>
            </a:r>
            <a:r>
              <a:rPr kumimoji="1" lang="ja-JP" altLang="en-US" dirty="0" smtClean="0"/>
              <a:t>（祖先）方</a:t>
            </a:r>
            <a:endParaRPr kumimoji="1" lang="en-US" altLang="ja-JP" dirty="0" smtClean="0"/>
          </a:p>
          <a:p>
            <a:pPr lvl="1"/>
            <a:r>
              <a:rPr kumimoji="1" lang="ja-JP" altLang="en-US" dirty="0" smtClean="0"/>
              <a:t>列を増やして祖先の欄を作る。祖先の欄は一つだけ。</a:t>
            </a:r>
            <a:endParaRPr kumimoji="1" lang="en-US" altLang="ja-JP" dirty="0" smtClean="0"/>
          </a:p>
          <a:p>
            <a:pPr lvl="1"/>
            <a:r>
              <a:rPr kumimoji="1" lang="ja-JP" altLang="en-US" dirty="0" smtClean="0"/>
              <a:t>２回分割した場合には、親、元祖、その途中のどれも祖先として記録する可能性がある。</a:t>
            </a:r>
            <a:endParaRPr kumimoji="1" lang="en-US" altLang="ja-JP" dirty="0" smtClean="0"/>
          </a:p>
          <a:p>
            <a:pPr lvl="1"/>
            <a:r>
              <a:rPr kumimoji="1" lang="ja-JP" altLang="en-US" dirty="0" smtClean="0"/>
              <a:t>トレーサビリティ目的では無いので、記録として選択しなかった情報が消えるのは気にしない。</a:t>
            </a:r>
            <a:endParaRPr kumimoji="1" lang="en-US" altLang="ja-JP" dirty="0" smtClean="0"/>
          </a:p>
        </p:txBody>
      </p:sp>
    </p:spTree>
    <p:extLst>
      <p:ext uri="{BB962C8B-B14F-4D97-AF65-F5344CB8AC3E}">
        <p14:creationId xmlns:p14="http://schemas.microsoft.com/office/powerpoint/2010/main" val="1841372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smtClean="0"/>
              <a:t>Bas</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en-US" altLang="ja-JP" dirty="0" smtClean="0"/>
              <a:t>Bas</a:t>
            </a:r>
            <a:r>
              <a:rPr kumimoji="1" lang="ja-JP" altLang="en-US" dirty="0" smtClean="0"/>
              <a:t>のコンテキストは大規模組み込みアジャイル</a:t>
            </a:r>
            <a:endParaRPr kumimoji="1" lang="en-US" altLang="ja-JP" dirty="0" smtClean="0"/>
          </a:p>
        </p:txBody>
      </p:sp>
    </p:spTree>
    <p:extLst>
      <p:ext uri="{BB962C8B-B14F-4D97-AF65-F5344CB8AC3E}">
        <p14:creationId xmlns:p14="http://schemas.microsoft.com/office/powerpoint/2010/main" val="166630735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en-US" altLang="ja-JP" dirty="0" smtClean="0"/>
              <a:t>Huge LeSS</a:t>
            </a:r>
            <a:r>
              <a:rPr kumimoji="1" lang="en-US" altLang="ja-JP" baseline="0" dirty="0" smtClean="0"/>
              <a:t> Huge </a:t>
            </a:r>
            <a:r>
              <a:rPr kumimoji="1" lang="ja-JP" altLang="en-US" baseline="0" dirty="0" smtClean="0"/>
              <a:t>のバックログ</a:t>
            </a:r>
            <a:endParaRPr kumimoji="1" lang="ja-JP" altLang="en-US" dirty="0"/>
          </a:p>
        </p:txBody>
      </p:sp>
      <p:sp>
        <p:nvSpPr>
          <p:cNvPr id="3" name="コンテンツ プレースホルダー 2"/>
          <p:cNvSpPr>
            <a:spLocks noGrp="1"/>
          </p:cNvSpPr>
          <p:nvPr>
            <p:ph idx="1"/>
          </p:nvPr>
        </p:nvSpPr>
        <p:spPr/>
        <p:txBody>
          <a:bodyPr>
            <a:normAutofit/>
          </a:bodyPr>
          <a:lstStyle/>
          <a:p>
            <a:pPr lvl="0"/>
            <a:r>
              <a:rPr lang="ja-JP" altLang="en-US" dirty="0" smtClean="0"/>
              <a:t>バックログ階層化</a:t>
            </a:r>
            <a:endParaRPr kumimoji="1" lang="en-US" altLang="ja-JP" dirty="0" smtClean="0"/>
          </a:p>
          <a:p>
            <a:pPr lvl="1"/>
            <a:r>
              <a:rPr kumimoji="1" lang="en-US" altLang="ja-JP" dirty="0" smtClean="0"/>
              <a:t>LeSS Huge</a:t>
            </a:r>
            <a:r>
              <a:rPr kumimoji="1" lang="ja-JP" altLang="en-US" dirty="0" smtClean="0"/>
              <a:t>で</a:t>
            </a:r>
            <a:r>
              <a:rPr kumimoji="1" lang="en-US" altLang="ja-JP" dirty="0" smtClean="0"/>
              <a:t>AREA</a:t>
            </a:r>
            <a:r>
              <a:rPr kumimoji="1" lang="ja-JP" altLang="en-US" dirty="0" smtClean="0"/>
              <a:t>が３を超えた場合には、</a:t>
            </a:r>
            <a:r>
              <a:rPr kumimoji="1" lang="en-US" altLang="ja-JP" dirty="0" smtClean="0"/>
              <a:t>PO</a:t>
            </a:r>
            <a:r>
              <a:rPr kumimoji="1" lang="ja-JP" altLang="en-US" dirty="0" smtClean="0"/>
              <a:t>は大きなサイズのバックログを扱い、</a:t>
            </a:r>
            <a:r>
              <a:rPr kumimoji="1" lang="en-US" altLang="ja-JP" dirty="0" smtClean="0"/>
              <a:t>APO</a:t>
            </a:r>
            <a:r>
              <a:rPr kumimoji="1" lang="ja-JP" altLang="en-US" dirty="0" smtClean="0"/>
              <a:t>がそれを分割する。</a:t>
            </a:r>
            <a:endParaRPr kumimoji="1" lang="en-US" altLang="ja-JP" dirty="0" smtClean="0"/>
          </a:p>
          <a:p>
            <a:pPr lvl="1"/>
            <a:r>
              <a:rPr kumimoji="1" lang="ja-JP" altLang="en-US" dirty="0" smtClean="0"/>
              <a:t>分割したバックログには元の</a:t>
            </a:r>
            <a:r>
              <a:rPr lang="ja-JP" altLang="en-US" dirty="0" smtClean="0"/>
              <a:t>プロダクトバックログ</a:t>
            </a:r>
            <a:r>
              <a:rPr kumimoji="1" lang="ja-JP" altLang="en-US" dirty="0" smtClean="0"/>
              <a:t>の対応付けのための列が増える。</a:t>
            </a:r>
            <a:endParaRPr kumimoji="1" lang="en-US" altLang="ja-JP" dirty="0" smtClean="0"/>
          </a:p>
          <a:p>
            <a:pPr lvl="0"/>
            <a:r>
              <a:rPr kumimoji="1" lang="en-US" altLang="ja-JP" dirty="0" smtClean="0"/>
              <a:t>Unsplit</a:t>
            </a:r>
          </a:p>
          <a:p>
            <a:pPr lvl="1"/>
            <a:r>
              <a:rPr kumimoji="1" lang="en-US" altLang="ja-JP" dirty="0" smtClean="0"/>
              <a:t>APO</a:t>
            </a:r>
            <a:r>
              <a:rPr kumimoji="1" lang="ja-JP" altLang="en-US" dirty="0" smtClean="0"/>
              <a:t>が４つに分割した</a:t>
            </a:r>
            <a:r>
              <a:rPr kumimoji="1" lang="en-US" altLang="ja-JP" dirty="0" smtClean="0"/>
              <a:t>PBI</a:t>
            </a:r>
            <a:r>
              <a:rPr kumimoji="1" lang="ja-JP" altLang="en-US" dirty="0" smtClean="0"/>
              <a:t>のうち最初の２つしか完了しなかった場合、残った２つの</a:t>
            </a:r>
            <a:r>
              <a:rPr kumimoji="1" lang="en-US" altLang="ja-JP" dirty="0" smtClean="0"/>
              <a:t>PBI</a:t>
            </a:r>
            <a:r>
              <a:rPr kumimoji="1" lang="ja-JP" altLang="en-US" dirty="0" smtClean="0"/>
              <a:t>は、</a:t>
            </a:r>
            <a:r>
              <a:rPr kumimoji="1" lang="en-US" altLang="ja-JP" dirty="0" smtClean="0"/>
              <a:t>PO</a:t>
            </a:r>
            <a:r>
              <a:rPr kumimoji="1" lang="ja-JP" altLang="en-US" dirty="0" smtClean="0"/>
              <a:t>の全体のバックログに加えるためにまとめる。</a:t>
            </a:r>
            <a:endParaRPr kumimoji="1" lang="en-US" altLang="ja-JP" dirty="0" smtClean="0"/>
          </a:p>
        </p:txBody>
      </p:sp>
    </p:spTree>
    <p:extLst>
      <p:ext uri="{BB962C8B-B14F-4D97-AF65-F5344CB8AC3E}">
        <p14:creationId xmlns:p14="http://schemas.microsoft.com/office/powerpoint/2010/main" val="157441795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マルチチームのリファインメント</a:t>
            </a:r>
            <a:endParaRPr kumimoji="1" lang="ja-JP" altLang="en-US" dirty="0"/>
          </a:p>
        </p:txBody>
      </p:sp>
      <p:sp>
        <p:nvSpPr>
          <p:cNvPr id="3" name="コンテンツ プレースホルダー 2"/>
          <p:cNvSpPr>
            <a:spLocks noGrp="1"/>
          </p:cNvSpPr>
          <p:nvPr>
            <p:ph idx="1"/>
          </p:nvPr>
        </p:nvSpPr>
        <p:spPr>
          <a:xfrm>
            <a:off x="628650" y="1528998"/>
            <a:ext cx="7886700" cy="4961744"/>
          </a:xfrm>
        </p:spPr>
        <p:txBody>
          <a:bodyPr>
            <a:normAutofit fontScale="85000" lnSpcReduction="20000"/>
          </a:bodyPr>
          <a:lstStyle/>
          <a:p>
            <a:pPr lvl="0">
              <a:lnSpc>
                <a:spcPct val="120000"/>
              </a:lnSpc>
            </a:pPr>
            <a:r>
              <a:rPr kumimoji="1" lang="ja-JP" altLang="en-US" dirty="0" smtClean="0"/>
              <a:t>担当チームが不明確なバックログはマルチチームのリファインメントを行う。</a:t>
            </a:r>
            <a:endParaRPr kumimoji="1" lang="en-US" altLang="ja-JP" dirty="0" smtClean="0"/>
          </a:p>
          <a:p>
            <a:pPr lvl="0">
              <a:lnSpc>
                <a:spcPct val="120000"/>
              </a:lnSpc>
            </a:pPr>
            <a:r>
              <a:rPr kumimoji="1" lang="ja-JP" altLang="en-US" dirty="0" smtClean="0"/>
              <a:t>手順の例</a:t>
            </a:r>
            <a:endParaRPr kumimoji="1" lang="en-US" altLang="ja-JP" dirty="0" smtClean="0"/>
          </a:p>
          <a:p>
            <a:pPr lvl="1">
              <a:lnSpc>
                <a:spcPct val="120000"/>
              </a:lnSpc>
            </a:pPr>
            <a:r>
              <a:rPr kumimoji="1" lang="en-US" altLang="ja-JP" dirty="0" smtClean="0"/>
              <a:t>A, B, C</a:t>
            </a:r>
            <a:r>
              <a:rPr kumimoji="1" lang="ja-JP" altLang="en-US" dirty="0" smtClean="0"/>
              <a:t>の３チームで行う場合、チームをそれぞれ３分割</a:t>
            </a:r>
            <a:r>
              <a:rPr lang="ja-JP" altLang="en-US" dirty="0" smtClean="0"/>
              <a:t>し、</a:t>
            </a:r>
            <a:r>
              <a:rPr kumimoji="1" lang="en-US" altLang="ja-JP" dirty="0" smtClean="0"/>
              <a:t>A1B1C1</a:t>
            </a:r>
            <a:r>
              <a:rPr kumimoji="1" lang="ja-JP" altLang="en-US" dirty="0" smtClean="0"/>
              <a:t>、</a:t>
            </a:r>
            <a:r>
              <a:rPr kumimoji="1" lang="en-US" altLang="ja-JP" dirty="0" smtClean="0"/>
              <a:t>A2B2C2</a:t>
            </a:r>
            <a:r>
              <a:rPr kumimoji="1" lang="ja-JP" altLang="en-US" dirty="0" smtClean="0"/>
              <a:t>、</a:t>
            </a:r>
            <a:r>
              <a:rPr kumimoji="1" lang="en-US" altLang="ja-JP" dirty="0" smtClean="0"/>
              <a:t>A3B3C3</a:t>
            </a:r>
            <a:r>
              <a:rPr kumimoji="1" lang="ja-JP" altLang="en-US" dirty="0" smtClean="0"/>
              <a:t>の３チームを作る。</a:t>
            </a:r>
            <a:endParaRPr kumimoji="1" lang="en-US" altLang="ja-JP" dirty="0" smtClean="0"/>
          </a:p>
          <a:p>
            <a:pPr lvl="1">
              <a:lnSpc>
                <a:spcPct val="120000"/>
              </a:lnSpc>
            </a:pPr>
            <a:r>
              <a:rPr lang="ja-JP" altLang="en-US" dirty="0" smtClean="0"/>
              <a:t>それぞれのチームに</a:t>
            </a:r>
            <a:r>
              <a:rPr kumimoji="1" lang="ja-JP" altLang="en-US" dirty="0" smtClean="0"/>
              <a:t>バックログアイテムを割り降って、リファインメントを行う。</a:t>
            </a:r>
            <a:endParaRPr kumimoji="1" lang="en-US" altLang="ja-JP" dirty="0" smtClean="0"/>
          </a:p>
          <a:p>
            <a:pPr lvl="0">
              <a:lnSpc>
                <a:spcPct val="120000"/>
              </a:lnSpc>
            </a:pPr>
            <a:r>
              <a:rPr kumimoji="1" lang="ja-JP" altLang="en-US" dirty="0" smtClean="0"/>
              <a:t>効果</a:t>
            </a:r>
            <a:endParaRPr kumimoji="1" lang="en-US" altLang="ja-JP" dirty="0" smtClean="0"/>
          </a:p>
          <a:p>
            <a:pPr lvl="1">
              <a:lnSpc>
                <a:spcPct val="120000"/>
              </a:lnSpc>
            </a:pPr>
            <a:r>
              <a:rPr kumimoji="1" lang="ja-JP" altLang="en-US" dirty="0" smtClean="0"/>
              <a:t>どのチームがどの</a:t>
            </a:r>
            <a:r>
              <a:rPr kumimoji="1" lang="en-US" altLang="ja-JP" dirty="0" smtClean="0"/>
              <a:t>PBI</a:t>
            </a:r>
            <a:r>
              <a:rPr kumimoji="1" lang="ja-JP" altLang="en-US" dirty="0" smtClean="0"/>
              <a:t>を割り当てられても、誰かがその</a:t>
            </a:r>
            <a:r>
              <a:rPr kumimoji="1" lang="en-US" altLang="ja-JP" dirty="0" smtClean="0"/>
              <a:t>PBI</a:t>
            </a:r>
            <a:r>
              <a:rPr kumimoji="1" lang="ja-JP" altLang="en-US" dirty="0" smtClean="0"/>
              <a:t>に関する知識を持っている事になる。</a:t>
            </a:r>
            <a:endParaRPr kumimoji="1" lang="en-US" altLang="ja-JP" dirty="0" smtClean="0"/>
          </a:p>
          <a:p>
            <a:pPr lvl="1">
              <a:lnSpc>
                <a:spcPct val="120000"/>
              </a:lnSpc>
            </a:pPr>
            <a:r>
              <a:rPr kumimoji="1" lang="ja-JP" altLang="en-US" dirty="0" smtClean="0"/>
              <a:t>知識やスキルの足りない</a:t>
            </a:r>
            <a:r>
              <a:rPr kumimoji="1" lang="en-US" altLang="ja-JP" dirty="0" smtClean="0"/>
              <a:t>PBI</a:t>
            </a:r>
            <a:r>
              <a:rPr kumimoji="1" lang="ja-JP" altLang="en-US" dirty="0" smtClean="0"/>
              <a:t>にチャレンジする時の参考にする情報が得られる。</a:t>
            </a:r>
            <a:endParaRPr kumimoji="1" lang="en-US" altLang="ja-JP" dirty="0" smtClean="0"/>
          </a:p>
          <a:p>
            <a:pPr lvl="1">
              <a:lnSpc>
                <a:spcPct val="120000"/>
              </a:lnSpc>
            </a:pPr>
            <a:r>
              <a:rPr kumimoji="1" lang="ja-JP" altLang="en-US" dirty="0" smtClean="0"/>
              <a:t>それらのバックログの依存関係を知る事ができる。</a:t>
            </a:r>
            <a:endParaRPr kumimoji="1" lang="ja-JP" altLang="en-US" dirty="0"/>
          </a:p>
        </p:txBody>
      </p:sp>
    </p:spTree>
    <p:extLst>
      <p:ext uri="{BB962C8B-B14F-4D97-AF65-F5344CB8AC3E}">
        <p14:creationId xmlns:p14="http://schemas.microsoft.com/office/powerpoint/2010/main" val="6150350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オーバーオールバックログリファインメント</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オーバーオールバックログリファインメントは、必須ではなく必要な時だけ行えば良い。</a:t>
            </a:r>
            <a:endParaRPr kumimoji="1" lang="en-US" altLang="ja-JP" dirty="0" smtClean="0"/>
          </a:p>
          <a:p>
            <a:pPr lvl="0"/>
            <a:r>
              <a:rPr kumimoji="1" lang="ja-JP" altLang="en-US" dirty="0" smtClean="0"/>
              <a:t>初回のバクログリファインメントには、イノベーションゲーム、インパクトマッピング、ユーザーストーリーマッピング、スペックバイイグザンプルなどを使うと良い。それぞれ同名の本に解説されている。</a:t>
            </a:r>
            <a:endParaRPr kumimoji="1" lang="en-US" altLang="ja-JP" dirty="0" smtClean="0"/>
          </a:p>
        </p:txBody>
      </p:sp>
    </p:spTree>
    <p:extLst>
      <p:ext uri="{BB962C8B-B14F-4D97-AF65-F5344CB8AC3E}">
        <p14:creationId xmlns:p14="http://schemas.microsoft.com/office/powerpoint/2010/main" val="15947408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ポイントによる見積りのデメリット</a:t>
            </a:r>
            <a:endParaRPr kumimoji="1" lang="ja-JP" altLang="en-US" dirty="0"/>
          </a:p>
        </p:txBody>
      </p:sp>
      <p:sp>
        <p:nvSpPr>
          <p:cNvPr id="3" name="コンテンツ プレースホルダー 2"/>
          <p:cNvSpPr>
            <a:spLocks noGrp="1"/>
          </p:cNvSpPr>
          <p:nvPr>
            <p:ph idx="1"/>
          </p:nvPr>
        </p:nvSpPr>
        <p:spPr>
          <a:xfrm>
            <a:off x="628650" y="1885585"/>
            <a:ext cx="7886700" cy="4351338"/>
          </a:xfrm>
        </p:spPr>
        <p:txBody>
          <a:bodyPr>
            <a:normAutofit/>
          </a:bodyPr>
          <a:lstStyle/>
          <a:p>
            <a:pPr lvl="0">
              <a:lnSpc>
                <a:spcPct val="120000"/>
              </a:lnSpc>
            </a:pPr>
            <a:r>
              <a:rPr kumimoji="1" lang="ja-JP" altLang="en-US" dirty="0" smtClean="0"/>
              <a:t>見積りにポイントを使うデメリット</a:t>
            </a:r>
            <a:endParaRPr kumimoji="1" lang="en-US" altLang="ja-JP" dirty="0" smtClean="0"/>
          </a:p>
          <a:p>
            <a:pPr lvl="1">
              <a:lnSpc>
                <a:spcPct val="120000"/>
              </a:lnSpc>
            </a:pPr>
            <a:r>
              <a:rPr kumimoji="1" lang="ja-JP" altLang="en-US" dirty="0" smtClean="0"/>
              <a:t>ベロシティーを指標にされる。</a:t>
            </a:r>
            <a:endParaRPr kumimoji="1" lang="en-US" altLang="ja-JP" dirty="0" smtClean="0"/>
          </a:p>
          <a:p>
            <a:pPr lvl="1">
              <a:lnSpc>
                <a:spcPct val="120000"/>
              </a:lnSpc>
            </a:pPr>
            <a:r>
              <a:rPr kumimoji="1" lang="ja-JP" altLang="en-US" dirty="0" smtClean="0"/>
              <a:t>ポイントのインフレが起きる。</a:t>
            </a:r>
            <a:endParaRPr kumimoji="1" lang="en-US" altLang="ja-JP" dirty="0" smtClean="0"/>
          </a:p>
          <a:p>
            <a:pPr lvl="1">
              <a:lnSpc>
                <a:spcPct val="120000"/>
              </a:lnSpc>
            </a:pPr>
            <a:r>
              <a:rPr kumimoji="1" lang="ja-JP" altLang="en-US" dirty="0" smtClean="0"/>
              <a:t>インフレが起きるとポイントに全く意味がなくなる。</a:t>
            </a:r>
            <a:endParaRPr kumimoji="1" lang="en-US" altLang="ja-JP" dirty="0" smtClean="0"/>
          </a:p>
          <a:p>
            <a:pPr>
              <a:lnSpc>
                <a:spcPct val="120000"/>
              </a:lnSpc>
            </a:pPr>
            <a:r>
              <a:rPr kumimoji="1" lang="ja-JP" altLang="en-US" dirty="0" smtClean="0"/>
              <a:t>絶対見積もりならインフレは起きない。</a:t>
            </a:r>
            <a:endParaRPr kumimoji="1" lang="en-US" altLang="ja-JP" dirty="0" smtClean="0"/>
          </a:p>
        </p:txBody>
      </p:sp>
    </p:spTree>
    <p:extLst>
      <p:ext uri="{BB962C8B-B14F-4D97-AF65-F5344CB8AC3E}">
        <p14:creationId xmlns:p14="http://schemas.microsoft.com/office/powerpoint/2010/main" val="80218710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スプリントプランニング１</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２時間のタイムボックスだが、１０分くらいの事が多い。</a:t>
            </a:r>
            <a:endParaRPr kumimoji="1" lang="en-US" altLang="ja-JP" dirty="0" smtClean="0"/>
          </a:p>
          <a:p>
            <a:pPr lvl="0"/>
            <a:r>
              <a:rPr kumimoji="1" lang="ja-JP" altLang="en-US" dirty="0" smtClean="0"/>
              <a:t>要求の明確化と、チームへの割り当てを行う。</a:t>
            </a:r>
            <a:endParaRPr kumimoji="1" lang="en-US" altLang="ja-JP" dirty="0" smtClean="0"/>
          </a:p>
          <a:p>
            <a:pPr lvl="0"/>
            <a:r>
              <a:rPr kumimoji="1" lang="ja-JP" altLang="en-US" dirty="0" smtClean="0"/>
              <a:t>マルチチームのリファインメントが行われていれば、バックログの割り当ての自由度が高くなる。</a:t>
            </a:r>
            <a:endParaRPr kumimoji="1" lang="en-US" altLang="ja-JP" dirty="0" smtClean="0"/>
          </a:p>
          <a:p>
            <a:pPr lvl="0"/>
            <a:r>
              <a:rPr lang="ja-JP" altLang="en-US" dirty="0" smtClean="0"/>
              <a:t>どこまでやるかの予測は２で行う。</a:t>
            </a:r>
            <a:endParaRPr kumimoji="1" lang="en-US" altLang="ja-JP" dirty="0" smtClean="0"/>
          </a:p>
        </p:txBody>
      </p:sp>
    </p:spTree>
    <p:extLst>
      <p:ext uri="{BB962C8B-B14F-4D97-AF65-F5344CB8AC3E}">
        <p14:creationId xmlns:p14="http://schemas.microsoft.com/office/powerpoint/2010/main" val="201070382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スプリントプランニング２</a:t>
            </a:r>
            <a:endParaRPr kumimoji="1" lang="ja-JP" altLang="en-US" dirty="0"/>
          </a:p>
        </p:txBody>
      </p:sp>
      <p:sp>
        <p:nvSpPr>
          <p:cNvPr id="3" name="コンテンツ プレースホルダー 2"/>
          <p:cNvSpPr>
            <a:spLocks noGrp="1"/>
          </p:cNvSpPr>
          <p:nvPr>
            <p:ph idx="1"/>
          </p:nvPr>
        </p:nvSpPr>
        <p:spPr/>
        <p:txBody>
          <a:bodyPr>
            <a:normAutofit/>
          </a:bodyPr>
          <a:lstStyle/>
          <a:p>
            <a:pPr lvl="0">
              <a:lnSpc>
                <a:spcPct val="120000"/>
              </a:lnSpc>
            </a:pPr>
            <a:r>
              <a:rPr kumimoji="1" lang="ja-JP" altLang="en-US" dirty="0" smtClean="0"/>
              <a:t>スクラム同様、どこまでできるかを予測する。</a:t>
            </a:r>
            <a:endParaRPr kumimoji="1" lang="en-US" altLang="ja-JP" dirty="0" smtClean="0"/>
          </a:p>
          <a:p>
            <a:pPr lvl="0">
              <a:lnSpc>
                <a:spcPct val="120000"/>
              </a:lnSpc>
            </a:pPr>
            <a:r>
              <a:rPr kumimoji="1" lang="ja-JP" altLang="en-US" dirty="0" smtClean="0"/>
              <a:t>マルチチームのスプリントプランニングはリファインメントとは違い、単に複数チームが同じ部屋でプランニングをやるだけ。</a:t>
            </a:r>
            <a:endParaRPr kumimoji="1" lang="en-US" altLang="ja-JP" dirty="0" smtClean="0"/>
          </a:p>
          <a:p>
            <a:pPr lvl="0">
              <a:lnSpc>
                <a:spcPct val="120000"/>
              </a:lnSpc>
            </a:pPr>
            <a:r>
              <a:rPr kumimoji="1" lang="ja-JP" altLang="en-US" dirty="0" smtClean="0"/>
              <a:t>マルチチームのリファインメントが行われていれば、チーム間の相談がしやすい。</a:t>
            </a:r>
            <a:endParaRPr kumimoji="1" lang="en-US" altLang="ja-JP" dirty="0" smtClean="0"/>
          </a:p>
        </p:txBody>
      </p:sp>
    </p:spTree>
    <p:extLst>
      <p:ext uri="{BB962C8B-B14F-4D97-AF65-F5344CB8AC3E}">
        <p14:creationId xmlns:p14="http://schemas.microsoft.com/office/powerpoint/2010/main" val="3044689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365126"/>
            <a:ext cx="9143999" cy="1325563"/>
          </a:xfrm>
        </p:spPr>
        <p:txBody>
          <a:bodyPr>
            <a:normAutofit/>
          </a:bodyPr>
          <a:lstStyle/>
          <a:p>
            <a:pPr lvl="0" algn="ctr"/>
            <a:r>
              <a:rPr kumimoji="1" lang="ja-JP" altLang="en-US" sz="4000" dirty="0" smtClean="0"/>
              <a:t>マルチチームのスプリントプランニング</a:t>
            </a:r>
            <a:endParaRPr kumimoji="1" lang="ja-JP" altLang="en-US" sz="4000" dirty="0"/>
          </a:p>
        </p:txBody>
      </p:sp>
      <p:sp>
        <p:nvSpPr>
          <p:cNvPr id="3" name="コンテンツ プレースホルダー 2"/>
          <p:cNvSpPr>
            <a:spLocks noGrp="1"/>
          </p:cNvSpPr>
          <p:nvPr>
            <p:ph idx="1"/>
          </p:nvPr>
        </p:nvSpPr>
        <p:spPr>
          <a:xfrm>
            <a:off x="628650" y="1855604"/>
            <a:ext cx="7886700" cy="4680107"/>
          </a:xfrm>
        </p:spPr>
        <p:txBody>
          <a:bodyPr>
            <a:normAutofit fontScale="85000" lnSpcReduction="20000"/>
          </a:bodyPr>
          <a:lstStyle/>
          <a:p>
            <a:pPr lvl="0">
              <a:lnSpc>
                <a:spcPct val="120000"/>
              </a:lnSpc>
            </a:pPr>
            <a:r>
              <a:rPr kumimoji="1" lang="ja-JP" altLang="en-US" dirty="0" smtClean="0"/>
              <a:t>２つの</a:t>
            </a:r>
            <a:r>
              <a:rPr kumimoji="1" lang="en-US" altLang="ja-JP" dirty="0" smtClean="0"/>
              <a:t>PBI</a:t>
            </a:r>
            <a:r>
              <a:rPr kumimoji="1" lang="ja-JP" altLang="en-US" dirty="0" smtClean="0"/>
              <a:t>に共通要素がある場合、</a:t>
            </a:r>
            <a:r>
              <a:rPr kumimoji="1" lang="en-US" altLang="ja-JP" dirty="0" smtClean="0"/>
              <a:t>Scrum</a:t>
            </a:r>
            <a:r>
              <a:rPr kumimoji="1" lang="ja-JP" altLang="en-US" dirty="0" smtClean="0"/>
              <a:t>の場合であれば、その共通要素は先にやる方（優先順位の高い方）の</a:t>
            </a:r>
            <a:r>
              <a:rPr kumimoji="1" lang="en-US" altLang="ja-JP" dirty="0" smtClean="0"/>
              <a:t>PBI</a:t>
            </a:r>
            <a:r>
              <a:rPr kumimoji="1" lang="ja-JP" altLang="en-US" dirty="0" smtClean="0"/>
              <a:t>に含まれる。</a:t>
            </a:r>
            <a:endParaRPr kumimoji="1" lang="en-US" altLang="ja-JP" dirty="0" smtClean="0"/>
          </a:p>
          <a:p>
            <a:pPr lvl="0">
              <a:lnSpc>
                <a:spcPct val="120000"/>
              </a:lnSpc>
            </a:pPr>
            <a:r>
              <a:rPr kumimoji="1" lang="ja-JP" altLang="en-US" dirty="0" smtClean="0"/>
              <a:t>複数チームの場合には、チームの見積もりに影響する。</a:t>
            </a:r>
            <a:endParaRPr kumimoji="1" lang="en-US" altLang="ja-JP" dirty="0" smtClean="0"/>
          </a:p>
          <a:p>
            <a:pPr lvl="1">
              <a:lnSpc>
                <a:spcPct val="120000"/>
              </a:lnSpc>
            </a:pPr>
            <a:r>
              <a:rPr kumimoji="1" lang="ja-JP" altLang="en-US" dirty="0" smtClean="0"/>
              <a:t>先に実行する方に含まれるという原則は同じ。</a:t>
            </a:r>
            <a:endParaRPr kumimoji="1" lang="en-US" altLang="ja-JP" dirty="0" smtClean="0"/>
          </a:p>
          <a:p>
            <a:pPr lvl="0">
              <a:lnSpc>
                <a:spcPct val="120000"/>
              </a:lnSpc>
            </a:pPr>
            <a:r>
              <a:rPr kumimoji="1" lang="ja-JP" altLang="en-US" dirty="0" smtClean="0"/>
              <a:t>複数チームが同じ部屋でプランニング２を実行する場合には、叫ぶ（</a:t>
            </a:r>
            <a:r>
              <a:rPr kumimoji="1" lang="en-US" altLang="ja-JP" dirty="0" smtClean="0"/>
              <a:t>Scream</a:t>
            </a:r>
            <a:r>
              <a:rPr kumimoji="1" lang="ja-JP" altLang="en-US" dirty="0" smtClean="0"/>
              <a:t>）事で、どっちがやるか話し合うきっかけを作る。</a:t>
            </a:r>
            <a:endParaRPr kumimoji="1" lang="en-US" altLang="ja-JP" dirty="0" smtClean="0"/>
          </a:p>
          <a:p>
            <a:pPr lvl="0">
              <a:lnSpc>
                <a:spcPct val="120000"/>
              </a:lnSpc>
            </a:pPr>
            <a:r>
              <a:rPr kumimoji="1" lang="ja-JP" altLang="en-US" dirty="0" smtClean="0"/>
              <a:t>プランニングの時の想定と実行する順番が変わった場合には、変わった順番に応じて共通要素の実装担当チームは変わる。</a:t>
            </a:r>
          </a:p>
        </p:txBody>
      </p:sp>
    </p:spTree>
    <p:extLst>
      <p:ext uri="{BB962C8B-B14F-4D97-AF65-F5344CB8AC3E}">
        <p14:creationId xmlns:p14="http://schemas.microsoft.com/office/powerpoint/2010/main" val="35235270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ツールについて</a:t>
            </a:r>
            <a:endParaRPr kumimoji="1" lang="ja-JP" altLang="en-US" dirty="0"/>
          </a:p>
        </p:txBody>
      </p:sp>
      <p:sp>
        <p:nvSpPr>
          <p:cNvPr id="3" name="コンテンツ プレースホルダー 2"/>
          <p:cNvSpPr>
            <a:spLocks noGrp="1"/>
          </p:cNvSpPr>
          <p:nvPr>
            <p:ph idx="1"/>
          </p:nvPr>
        </p:nvSpPr>
        <p:spPr/>
        <p:txBody>
          <a:bodyPr>
            <a:normAutofit fontScale="77500" lnSpcReduction="20000"/>
          </a:bodyPr>
          <a:lstStyle/>
          <a:p>
            <a:pPr lvl="0">
              <a:lnSpc>
                <a:spcPct val="120000"/>
              </a:lnSpc>
            </a:pPr>
            <a:r>
              <a:rPr kumimoji="1" lang="ja-JP" altLang="en-US" dirty="0" smtClean="0"/>
              <a:t>プロダクトバックログは</a:t>
            </a:r>
            <a:r>
              <a:rPr kumimoji="1" lang="en-US" altLang="ja-JP" dirty="0" smtClean="0"/>
              <a:t>EXCEL</a:t>
            </a:r>
            <a:r>
              <a:rPr kumimoji="1" lang="ja-JP" altLang="en-US" dirty="0" smtClean="0"/>
              <a:t>で、スプリントバックログは紙で作ることを勧める。</a:t>
            </a:r>
            <a:endParaRPr kumimoji="1" lang="en-US" altLang="ja-JP" dirty="0" smtClean="0"/>
          </a:p>
          <a:p>
            <a:pPr lvl="1">
              <a:lnSpc>
                <a:spcPct val="120000"/>
              </a:lnSpc>
            </a:pPr>
            <a:r>
              <a:rPr kumimoji="1" lang="en-US" altLang="ja-JP" dirty="0" smtClean="0"/>
              <a:t>LeSS Huge</a:t>
            </a:r>
            <a:r>
              <a:rPr kumimoji="1" lang="ja-JP" altLang="en-US" dirty="0" smtClean="0"/>
              <a:t>になってもツールは不要なので、コンサルタントに騙されるな。</a:t>
            </a:r>
            <a:endParaRPr kumimoji="1" lang="en-US" altLang="ja-JP" dirty="0" smtClean="0"/>
          </a:p>
          <a:p>
            <a:pPr lvl="1">
              <a:lnSpc>
                <a:spcPct val="120000"/>
              </a:lnSpc>
            </a:pPr>
            <a:r>
              <a:rPr kumimoji="1" lang="en-US" altLang="ja-JP" dirty="0" smtClean="0"/>
              <a:t>JIRA, IBM, Version ONE</a:t>
            </a:r>
            <a:r>
              <a:rPr kumimoji="1" lang="ja-JP" altLang="en-US" dirty="0" smtClean="0"/>
              <a:t>などのツールを特にスプリントバックログには使うべきではない。</a:t>
            </a:r>
            <a:r>
              <a:rPr kumimoji="1" lang="en-US" altLang="ja-JP" dirty="0" smtClean="0"/>
              <a:t>IBM</a:t>
            </a:r>
            <a:r>
              <a:rPr lang="ja-JP" altLang="en-US" dirty="0" smtClean="0"/>
              <a:t>のツールなど</a:t>
            </a:r>
            <a:r>
              <a:rPr kumimoji="1" lang="ja-JP" altLang="en-US" dirty="0" smtClean="0"/>
              <a:t>名前を知る必要もない。</a:t>
            </a:r>
            <a:r>
              <a:rPr kumimoji="1" lang="en-US" altLang="ja-JP" dirty="0" smtClean="0"/>
              <a:t>Version ONE</a:t>
            </a:r>
            <a:r>
              <a:rPr kumimoji="1" lang="ja-JP" altLang="en-US" dirty="0" smtClean="0"/>
              <a:t>は絶対ダメ。</a:t>
            </a:r>
            <a:r>
              <a:rPr kumimoji="1" lang="en-US" altLang="ja-JP" dirty="0" smtClean="0"/>
              <a:t>JIRA</a:t>
            </a:r>
            <a:r>
              <a:rPr kumimoji="1" lang="ja-JP" altLang="en-US" dirty="0" smtClean="0"/>
              <a:t>はまだマシ？</a:t>
            </a:r>
            <a:endParaRPr kumimoji="1" lang="en-US" altLang="ja-JP" dirty="0" smtClean="0"/>
          </a:p>
          <a:p>
            <a:pPr lvl="0">
              <a:lnSpc>
                <a:spcPct val="120000"/>
              </a:lnSpc>
            </a:pPr>
            <a:r>
              <a:rPr kumimoji="1" lang="ja-JP" altLang="en-US" dirty="0" smtClean="0"/>
              <a:t>プロダクトバックログは</a:t>
            </a:r>
            <a:r>
              <a:rPr kumimoji="1" lang="en-US" altLang="ja-JP" dirty="0" smtClean="0"/>
              <a:t>PO</a:t>
            </a:r>
            <a:r>
              <a:rPr kumimoji="1" lang="ja-JP" altLang="en-US" dirty="0" smtClean="0"/>
              <a:t>のための物で、スプリントバックログはチーム外に見せて干渉されてはいけないので分けるべき。</a:t>
            </a:r>
            <a:endParaRPr kumimoji="1" lang="en-US" altLang="ja-JP" dirty="0" smtClean="0"/>
          </a:p>
          <a:p>
            <a:pPr lvl="1">
              <a:lnSpc>
                <a:spcPct val="120000"/>
              </a:lnSpc>
            </a:pPr>
            <a:r>
              <a:rPr kumimoji="1" lang="en-US" altLang="ja-JP" dirty="0" smtClean="0"/>
              <a:t>JIRA</a:t>
            </a:r>
            <a:r>
              <a:rPr kumimoji="1" lang="ja-JP" altLang="en-US" dirty="0" smtClean="0"/>
              <a:t>でプロダクトバック</a:t>
            </a:r>
            <a:r>
              <a:rPr lang="ja-JP" altLang="en-US" dirty="0" smtClean="0"/>
              <a:t>ログ</a:t>
            </a:r>
            <a:r>
              <a:rPr kumimoji="1" lang="ja-JP" altLang="en-US" dirty="0" smtClean="0"/>
              <a:t>とスプリントバックログを扱う場合でも、それぞれ独立して別インスタンスを作るべき。</a:t>
            </a:r>
            <a:endParaRPr kumimoji="1" lang="en-US" altLang="ja-JP" dirty="0" smtClean="0"/>
          </a:p>
        </p:txBody>
      </p:sp>
    </p:spTree>
    <p:extLst>
      <p:ext uri="{BB962C8B-B14F-4D97-AF65-F5344CB8AC3E}">
        <p14:creationId xmlns:p14="http://schemas.microsoft.com/office/powerpoint/2010/main" val="49478174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ja-JP" altLang="en-US" dirty="0" smtClean="0"/>
              <a:t>ツールと使ってしまう原因</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①チームが（チーム内で）分散している。 </a:t>
            </a:r>
            <a:endParaRPr kumimoji="1" lang="en-US" altLang="ja-JP" dirty="0" smtClean="0"/>
          </a:p>
          <a:p>
            <a:pPr lvl="0"/>
            <a:r>
              <a:rPr kumimoji="1" lang="ja-JP" altLang="en-US" dirty="0" smtClean="0"/>
              <a:t>②マネジメントがツールを強制している。 </a:t>
            </a:r>
            <a:endParaRPr lang="en-US" altLang="ja-JP" dirty="0"/>
          </a:p>
          <a:p>
            <a:pPr lvl="0"/>
            <a:r>
              <a:rPr kumimoji="1" lang="ja-JP" altLang="en-US" dirty="0" smtClean="0"/>
              <a:t>③チームがプランニングでツールを使っている。 </a:t>
            </a:r>
            <a:endParaRPr kumimoji="1" lang="en-US" altLang="ja-JP" dirty="0" smtClean="0"/>
          </a:p>
          <a:p>
            <a:pPr lvl="1"/>
            <a:r>
              <a:rPr kumimoji="1" lang="ja-JP" altLang="en-US" dirty="0" smtClean="0"/>
              <a:t>タイピングが一人になり、全員で話し合えない。</a:t>
            </a:r>
            <a:endParaRPr kumimoji="1" lang="en-US" altLang="ja-JP" dirty="0" smtClean="0"/>
          </a:p>
          <a:p>
            <a:pPr lvl="0"/>
            <a:r>
              <a:rPr kumimoji="1" lang="ja-JP" altLang="en-US" dirty="0" smtClean="0"/>
              <a:t>④</a:t>
            </a:r>
            <a:r>
              <a:rPr kumimoji="1" lang="en-US" altLang="ja-JP" dirty="0" smtClean="0"/>
              <a:t>SM</a:t>
            </a:r>
            <a:r>
              <a:rPr kumimoji="1" lang="ja-JP" altLang="en-US" dirty="0" smtClean="0"/>
              <a:t>がスプリントバックログの更新をしている</a:t>
            </a:r>
            <a:endParaRPr lang="en-US" altLang="ja-JP" dirty="0"/>
          </a:p>
          <a:p>
            <a:pPr lvl="1"/>
            <a:r>
              <a:rPr kumimoji="1" lang="ja-JP" altLang="en-US" dirty="0" smtClean="0"/>
              <a:t>チームがやるべき。</a:t>
            </a:r>
            <a:endParaRPr kumimoji="1" lang="en-US" altLang="ja-JP" dirty="0" smtClean="0"/>
          </a:p>
        </p:txBody>
      </p:sp>
    </p:spTree>
    <p:extLst>
      <p:ext uri="{BB962C8B-B14F-4D97-AF65-F5344CB8AC3E}">
        <p14:creationId xmlns:p14="http://schemas.microsoft.com/office/powerpoint/2010/main" val="61967745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スプリントレビュー</a:t>
            </a:r>
            <a:endParaRPr kumimoji="1" lang="ja-JP" altLang="en-US" dirty="0"/>
          </a:p>
        </p:txBody>
      </p:sp>
      <p:sp>
        <p:nvSpPr>
          <p:cNvPr id="3" name="コンテンツ プレースホルダー 2"/>
          <p:cNvSpPr>
            <a:spLocks noGrp="1"/>
          </p:cNvSpPr>
          <p:nvPr>
            <p:ph idx="1"/>
          </p:nvPr>
        </p:nvSpPr>
        <p:spPr>
          <a:xfrm>
            <a:off x="628650" y="1394086"/>
            <a:ext cx="7886700" cy="5231566"/>
          </a:xfrm>
        </p:spPr>
        <p:txBody>
          <a:bodyPr>
            <a:normAutofit/>
          </a:bodyPr>
          <a:lstStyle/>
          <a:p>
            <a:pPr lvl="0">
              <a:lnSpc>
                <a:spcPct val="120000"/>
              </a:lnSpc>
            </a:pPr>
            <a:r>
              <a:rPr kumimoji="1" lang="ja-JP" altLang="en-US" dirty="0" smtClean="0"/>
              <a:t>スプリントレビューは</a:t>
            </a:r>
            <a:r>
              <a:rPr kumimoji="1" lang="en-US" altLang="ja-JP" dirty="0" smtClean="0"/>
              <a:t>PO</a:t>
            </a:r>
            <a:r>
              <a:rPr kumimoji="1" lang="ja-JP" altLang="en-US" dirty="0" smtClean="0"/>
              <a:t>が</a:t>
            </a:r>
            <a:r>
              <a:rPr kumimoji="1" lang="en-US" altLang="ja-JP" dirty="0" smtClean="0"/>
              <a:t>PBI</a:t>
            </a:r>
            <a:r>
              <a:rPr kumimoji="1" lang="ja-JP" altLang="en-US" dirty="0" smtClean="0"/>
              <a:t>の受け取りを承認、否認する場であってはいけない。</a:t>
            </a:r>
            <a:endParaRPr kumimoji="1" lang="en-US" altLang="ja-JP" dirty="0" smtClean="0"/>
          </a:p>
          <a:p>
            <a:pPr lvl="0">
              <a:lnSpc>
                <a:spcPct val="120000"/>
              </a:lnSpc>
            </a:pPr>
            <a:r>
              <a:rPr kumimoji="1" lang="ja-JP" altLang="en-US" dirty="0" smtClean="0"/>
              <a:t>もっとも重要な事は、ステークホルダーからのフィードバックを得る事である。</a:t>
            </a:r>
            <a:endParaRPr kumimoji="1" lang="en-US" altLang="ja-JP" dirty="0" smtClean="0"/>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1" lang="ja-JP" altLang="en-US" sz="2800" kern="1200" dirty="0" smtClean="0">
                <a:solidFill>
                  <a:schemeClr val="tx1"/>
                </a:solidFill>
                <a:effectLst/>
                <a:latin typeface="+mn-lt"/>
                <a:ea typeface="+mn-ea"/>
                <a:cs typeface="+mn-cs"/>
              </a:rPr>
              <a:t>大規模開発では、分散と統合のサイクルを意識する必要がる。スプリントレビューは統合の機会である。</a:t>
            </a:r>
            <a:endParaRPr lang="ja-JP" altLang="en-US" sz="2800" dirty="0" smtClean="0">
              <a:effectLst/>
            </a:endParaRPr>
          </a:p>
          <a:p>
            <a:pPr lvl="0">
              <a:lnSpc>
                <a:spcPct val="120000"/>
              </a:lnSpc>
            </a:pPr>
            <a:endParaRPr kumimoji="1" lang="en-US" altLang="ja-JP" dirty="0" smtClean="0"/>
          </a:p>
        </p:txBody>
      </p:sp>
    </p:spTree>
    <p:extLst>
      <p:ext uri="{BB962C8B-B14F-4D97-AF65-F5344CB8AC3E}">
        <p14:creationId xmlns:p14="http://schemas.microsoft.com/office/powerpoint/2010/main" val="4630461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LeSS</a:t>
            </a:r>
            <a:r>
              <a:rPr kumimoji="1" lang="ja-JP" altLang="en-US" dirty="0" smtClean="0"/>
              <a:t>概要</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en-US" altLang="ja-JP" dirty="0" smtClean="0"/>
              <a:t>LeSS</a:t>
            </a:r>
            <a:r>
              <a:rPr kumimoji="1" lang="ja-JP" altLang="en-US" dirty="0" smtClean="0"/>
              <a:t>の</a:t>
            </a:r>
            <a:r>
              <a:rPr kumimoji="1" lang="en-US" altLang="ja-JP" dirty="0" smtClean="0"/>
              <a:t>PO</a:t>
            </a:r>
            <a:r>
              <a:rPr kumimoji="1" lang="ja-JP" altLang="en-US" dirty="0" smtClean="0"/>
              <a:t>は優先順位付けが主な仕事で、</a:t>
            </a:r>
            <a:r>
              <a:rPr kumimoji="1" lang="en-US" altLang="ja-JP" dirty="0" smtClean="0"/>
              <a:t>PBI</a:t>
            </a:r>
            <a:r>
              <a:rPr kumimoji="1" lang="ja-JP" altLang="en-US" dirty="0" smtClean="0"/>
              <a:t>の詳細化はチームがする。</a:t>
            </a:r>
            <a:endParaRPr kumimoji="1" lang="en-US" altLang="ja-JP" dirty="0" smtClean="0"/>
          </a:p>
          <a:p>
            <a:pPr lvl="0"/>
            <a:r>
              <a:rPr kumimoji="1" lang="en-US" altLang="ja-JP" dirty="0" smtClean="0"/>
              <a:t>Scrum</a:t>
            </a:r>
            <a:r>
              <a:rPr kumimoji="1" lang="ja-JP" altLang="en-US" dirty="0" smtClean="0"/>
              <a:t>では、</a:t>
            </a:r>
            <a:r>
              <a:rPr kumimoji="1" lang="en-US" altLang="ja-JP" dirty="0" smtClean="0"/>
              <a:t>Scrum Team</a:t>
            </a:r>
            <a:r>
              <a:rPr kumimoji="1" lang="ja-JP" altLang="en-US" dirty="0" smtClean="0"/>
              <a:t>と区別するために、</a:t>
            </a:r>
            <a:r>
              <a:rPr kumimoji="1" lang="en-US" altLang="ja-JP" dirty="0" smtClean="0"/>
              <a:t>Development Team</a:t>
            </a:r>
            <a:r>
              <a:rPr kumimoji="1" lang="ja-JP" altLang="en-US" dirty="0" smtClean="0"/>
              <a:t>という言葉を使う。</a:t>
            </a:r>
            <a:r>
              <a:rPr kumimoji="1" lang="en-US" altLang="ja-JP" dirty="0" smtClean="0"/>
              <a:t>LeSS</a:t>
            </a:r>
            <a:r>
              <a:rPr kumimoji="1" lang="ja-JP" altLang="en-US" dirty="0" smtClean="0"/>
              <a:t>ではその区別が不要なので、</a:t>
            </a:r>
            <a:r>
              <a:rPr kumimoji="1" lang="en-US" altLang="ja-JP" dirty="0" smtClean="0"/>
              <a:t>Teams</a:t>
            </a:r>
            <a:r>
              <a:rPr kumimoji="1" lang="ja-JP" altLang="en-US" dirty="0" smtClean="0"/>
              <a:t>という言葉だけを使う。</a:t>
            </a:r>
            <a:endParaRPr kumimoji="1" lang="en-US" altLang="ja-JP" dirty="0" smtClean="0"/>
          </a:p>
          <a:p>
            <a:r>
              <a:rPr lang="ja-JP" altLang="en-US" dirty="0" smtClean="0"/>
              <a:t>プロセスのテイラーダウンはうまくいかない。</a:t>
            </a:r>
            <a:endParaRPr lang="en-US" altLang="ja-JP" dirty="0" smtClean="0"/>
          </a:p>
          <a:p>
            <a:pPr lvl="1"/>
            <a:r>
              <a:rPr lang="ja-JP" altLang="en-US" dirty="0" smtClean="0"/>
              <a:t>最初</a:t>
            </a:r>
            <a:r>
              <a:rPr lang="ja-JP" altLang="en-US" dirty="0"/>
              <a:t>に実施したことは、取り除いて良いかどうか誰にもわからない</a:t>
            </a:r>
            <a:r>
              <a:rPr lang="ja-JP" altLang="en-US" dirty="0" smtClean="0"/>
              <a:t>。</a:t>
            </a:r>
            <a:endParaRPr lang="en-US" altLang="ja-JP" dirty="0" smtClean="0"/>
          </a:p>
          <a:p>
            <a:r>
              <a:rPr lang="en-US" altLang="ja-JP" dirty="0" smtClean="0"/>
              <a:t>LeSS</a:t>
            </a:r>
            <a:r>
              <a:rPr lang="ja-JP" altLang="en-US" dirty="0" smtClean="0"/>
              <a:t>は、最小限を規定してスケールアップする。</a:t>
            </a:r>
            <a:endParaRPr lang="en-US" altLang="ja-JP" dirty="0"/>
          </a:p>
          <a:p>
            <a:endParaRPr lang="en-US" altLang="ja-JP" dirty="0"/>
          </a:p>
        </p:txBody>
      </p:sp>
    </p:spTree>
    <p:extLst>
      <p:ext uri="{BB962C8B-B14F-4D97-AF65-F5344CB8AC3E}">
        <p14:creationId xmlns:p14="http://schemas.microsoft.com/office/powerpoint/2010/main" val="82165541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lnSpc>
                <a:spcPct val="120000"/>
              </a:lnSpc>
            </a:pPr>
            <a:r>
              <a:rPr kumimoji="1" lang="ja-JP" altLang="en-US" dirty="0" smtClean="0"/>
              <a:t>スプリントレビューバザー</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pPr marL="514350" lvl="0" indent="-514350">
              <a:lnSpc>
                <a:spcPct val="120000"/>
              </a:lnSpc>
              <a:buFont typeface="+mj-lt"/>
              <a:buAutoNum type="arabicPeriod"/>
            </a:pPr>
            <a:r>
              <a:rPr kumimoji="1" lang="ja-JP" altLang="en-US" dirty="0" smtClean="0"/>
              <a:t>各チームがそれぞれ実装した機能のデモを行う。</a:t>
            </a:r>
            <a:endParaRPr kumimoji="1" lang="en-US" altLang="ja-JP" dirty="0" smtClean="0"/>
          </a:p>
          <a:p>
            <a:pPr marL="514350" lvl="0" indent="-514350">
              <a:lnSpc>
                <a:spcPct val="120000"/>
              </a:lnSpc>
              <a:buFont typeface="+mj-lt"/>
              <a:buAutoNum type="arabicPeriod"/>
            </a:pPr>
            <a:r>
              <a:rPr kumimoji="1" lang="ja-JP" altLang="en-US" dirty="0" smtClean="0"/>
              <a:t>ステークホルダーは、自由に移動してデモを見る。</a:t>
            </a:r>
            <a:endParaRPr kumimoji="1" lang="en-US" altLang="ja-JP" dirty="0" smtClean="0"/>
          </a:p>
          <a:p>
            <a:pPr marL="514350" lvl="0" indent="-514350">
              <a:lnSpc>
                <a:spcPct val="120000"/>
              </a:lnSpc>
              <a:buFont typeface="+mj-lt"/>
              <a:buAutoNum type="arabicPeriod"/>
            </a:pPr>
            <a:r>
              <a:rPr kumimoji="1" lang="ja-JP" altLang="en-US" dirty="0" smtClean="0"/>
              <a:t>最後に得られたフィードバックを説明して共有する。</a:t>
            </a:r>
            <a:endParaRPr kumimoji="1" lang="en-US" altLang="ja-JP" dirty="0" smtClean="0"/>
          </a:p>
          <a:p>
            <a:pPr lvl="0">
              <a:lnSpc>
                <a:spcPct val="120000"/>
              </a:lnSpc>
            </a:pPr>
            <a:r>
              <a:rPr kumimoji="1" lang="ja-JP" altLang="en-US" dirty="0" smtClean="0"/>
              <a:t>説明の途中で、参加者が増えた場合、再説明が必要になるのが無駄である。それを防ぐためには、タイムボックスを決めて、タイミングを合わせて場所を移動すれば良い。</a:t>
            </a:r>
            <a:endParaRPr kumimoji="1" lang="en-US" altLang="ja-JP" dirty="0" smtClean="0"/>
          </a:p>
        </p:txBody>
      </p:sp>
    </p:spTree>
    <p:extLst>
      <p:ext uri="{BB962C8B-B14F-4D97-AF65-F5344CB8AC3E}">
        <p14:creationId xmlns:p14="http://schemas.microsoft.com/office/powerpoint/2010/main" val="17571789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スプリントレトロスペクティブ</a:t>
            </a:r>
            <a:endParaRPr kumimoji="1" lang="ja-JP" altLang="en-US" dirty="0"/>
          </a:p>
        </p:txBody>
      </p:sp>
      <p:sp>
        <p:nvSpPr>
          <p:cNvPr id="3" name="コンテンツ プレースホルダー 2"/>
          <p:cNvSpPr>
            <a:spLocks noGrp="1"/>
          </p:cNvSpPr>
          <p:nvPr>
            <p:ph idx="1"/>
          </p:nvPr>
        </p:nvSpPr>
        <p:spPr>
          <a:xfrm>
            <a:off x="628650" y="1855604"/>
            <a:ext cx="7886700" cy="4755057"/>
          </a:xfrm>
        </p:spPr>
        <p:txBody>
          <a:bodyPr>
            <a:normAutofit/>
          </a:bodyPr>
          <a:lstStyle/>
          <a:p>
            <a:pPr lvl="0">
              <a:lnSpc>
                <a:spcPct val="110000"/>
              </a:lnSpc>
            </a:pPr>
            <a:r>
              <a:rPr kumimoji="1" lang="ja-JP" altLang="en-US" dirty="0" smtClean="0"/>
              <a:t>オーバーオールレトリスペクティブを各チームのレトロスペクティブから次のプランニングの前までにやる。</a:t>
            </a:r>
            <a:endParaRPr kumimoji="1" lang="en-US" altLang="ja-JP" dirty="0" smtClean="0"/>
          </a:p>
        </p:txBody>
      </p:sp>
    </p:spTree>
    <p:extLst>
      <p:ext uri="{BB962C8B-B14F-4D97-AF65-F5344CB8AC3E}">
        <p14:creationId xmlns:p14="http://schemas.microsoft.com/office/powerpoint/2010/main" val="50756822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lnSpc>
                <a:spcPct val="110000"/>
              </a:lnSpc>
            </a:pPr>
            <a:r>
              <a:rPr kumimoji="1" lang="ja-JP" altLang="en-US" dirty="0" smtClean="0"/>
              <a:t>調整と統合</a:t>
            </a:r>
            <a:endParaRPr kumimoji="1" lang="ja-JP" altLang="en-US" dirty="0"/>
          </a:p>
        </p:txBody>
      </p:sp>
      <p:sp>
        <p:nvSpPr>
          <p:cNvPr id="3" name="コンテンツ プレースホルダー 2"/>
          <p:cNvSpPr>
            <a:spLocks noGrp="1"/>
          </p:cNvSpPr>
          <p:nvPr>
            <p:ph idx="1"/>
          </p:nvPr>
        </p:nvSpPr>
        <p:spPr/>
        <p:txBody>
          <a:bodyPr/>
          <a:lstStyle/>
          <a:p>
            <a:pPr lvl="0"/>
            <a:r>
              <a:rPr kumimoji="1" lang="ja-JP" altLang="en-US" dirty="0" smtClean="0"/>
              <a:t>会議など形式的に行うほど、実際にコミュニケーションが行われる量は減る。ただ話すのが良い。</a:t>
            </a:r>
          </a:p>
          <a:p>
            <a:pPr lvl="0">
              <a:lnSpc>
                <a:spcPct val="110000"/>
              </a:lnSpc>
            </a:pPr>
            <a:r>
              <a:rPr kumimoji="1" lang="ja-JP" altLang="en-US" dirty="0" smtClean="0"/>
              <a:t>マルチチームのリファインメントは、調整が必要な場合に誰と話せば良いのかを知る機会になる。</a:t>
            </a:r>
          </a:p>
          <a:p>
            <a:pPr lvl="0">
              <a:lnSpc>
                <a:spcPct val="110000"/>
              </a:lnSpc>
            </a:pPr>
            <a:r>
              <a:rPr kumimoji="1" lang="en-US" altLang="ja-JP" dirty="0" err="1" smtClean="0"/>
              <a:t>Github</a:t>
            </a:r>
            <a:r>
              <a:rPr kumimoji="1" lang="en-US" altLang="ja-JP" dirty="0" smtClean="0"/>
              <a:t>/</a:t>
            </a:r>
            <a:r>
              <a:rPr kumimoji="1" lang="en-US" altLang="ja-JP" dirty="0" err="1" smtClean="0"/>
              <a:t>Gitlab</a:t>
            </a:r>
            <a:r>
              <a:rPr kumimoji="1" lang="ja-JP" altLang="en-US" dirty="0" smtClean="0"/>
              <a:t>などを使いコードでコミュニケーションをとる事が重要である。</a:t>
            </a:r>
            <a:endParaRPr kumimoji="1" lang="en-US" altLang="ja-JP" dirty="0" smtClean="0"/>
          </a:p>
          <a:p>
            <a:pPr lvl="1">
              <a:lnSpc>
                <a:spcPct val="110000"/>
              </a:lnSpc>
            </a:pPr>
            <a:r>
              <a:rPr kumimoji="1" lang="ja-JP" altLang="en-US" dirty="0" smtClean="0"/>
              <a:t>コードでコミュニケーションをとるためには、ブランチを使ってはいけない。</a:t>
            </a:r>
            <a:endParaRPr kumimoji="1" lang="ja-JP" altLang="en-US" dirty="0"/>
          </a:p>
        </p:txBody>
      </p:sp>
    </p:spTree>
    <p:extLst>
      <p:ext uri="{BB962C8B-B14F-4D97-AF65-F5344CB8AC3E}">
        <p14:creationId xmlns:p14="http://schemas.microsoft.com/office/powerpoint/2010/main" val="14128313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チーム間のコミュニケーション</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チーム間のコミュニケーションをとる方法には以下の方法がある。基本的にすべてボランティア（やりたい人がやる）</a:t>
            </a:r>
            <a:endParaRPr kumimoji="1" lang="en-US" altLang="ja-JP" dirty="0" smtClean="0"/>
          </a:p>
          <a:p>
            <a:pPr marL="914400" lvl="1" indent="-457200">
              <a:buFont typeface="+mj-ea"/>
              <a:buAutoNum type="circleNumDbPlain"/>
            </a:pPr>
            <a:r>
              <a:rPr kumimoji="1" lang="ja-JP" altLang="en-US" dirty="0" smtClean="0"/>
              <a:t>コミュニティー</a:t>
            </a:r>
            <a:endParaRPr kumimoji="1" lang="en-US" altLang="ja-JP" dirty="0" smtClean="0"/>
          </a:p>
          <a:p>
            <a:pPr marL="914400" lvl="1" indent="-457200">
              <a:buFont typeface="+mj-ea"/>
              <a:buAutoNum type="circleNumDbPlain"/>
            </a:pPr>
            <a:r>
              <a:rPr kumimoji="1" lang="ja-JP" altLang="en-US" dirty="0" smtClean="0"/>
              <a:t>オープンスペース</a:t>
            </a:r>
            <a:endParaRPr kumimoji="1" lang="en-US" altLang="ja-JP" dirty="0" smtClean="0"/>
          </a:p>
          <a:p>
            <a:pPr marL="914400" lvl="1" indent="-457200">
              <a:buFont typeface="+mj-ea"/>
              <a:buAutoNum type="circleNumDbPlain"/>
            </a:pPr>
            <a:r>
              <a:rPr kumimoji="1" lang="ja-JP" altLang="en-US" dirty="0" smtClean="0"/>
              <a:t>トラベラー</a:t>
            </a:r>
            <a:endParaRPr kumimoji="1" lang="en-US" altLang="ja-JP" dirty="0" smtClean="0"/>
          </a:p>
          <a:p>
            <a:pPr marL="914400" lvl="1" indent="-457200">
              <a:buFont typeface="+mj-ea"/>
              <a:buAutoNum type="circleNumDbPlain"/>
            </a:pPr>
            <a:r>
              <a:rPr kumimoji="1" lang="ja-JP" altLang="en-US" dirty="0" smtClean="0"/>
              <a:t>コンポーネントメンター</a:t>
            </a:r>
            <a:endParaRPr kumimoji="1" lang="en-US" altLang="ja-JP" dirty="0" smtClean="0"/>
          </a:p>
          <a:p>
            <a:pPr marL="914400" lvl="1" indent="-457200">
              <a:buFont typeface="+mj-ea"/>
              <a:buAutoNum type="circleNumDbPlain"/>
            </a:pPr>
            <a:r>
              <a:rPr kumimoji="1" lang="ja-JP" altLang="en-US" dirty="0" smtClean="0"/>
              <a:t>スカウト</a:t>
            </a:r>
            <a:endParaRPr kumimoji="1" lang="en-US" altLang="ja-JP" dirty="0" smtClean="0"/>
          </a:p>
        </p:txBody>
      </p:sp>
    </p:spTree>
    <p:extLst>
      <p:ext uri="{BB962C8B-B14F-4D97-AF65-F5344CB8AC3E}">
        <p14:creationId xmlns:p14="http://schemas.microsoft.com/office/powerpoint/2010/main" val="71518485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①コミュニティー</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コミュニティー例：</a:t>
            </a:r>
            <a:r>
              <a:rPr kumimoji="1" lang="en-US" altLang="ja-JP" dirty="0" smtClean="0"/>
              <a:t>QA</a:t>
            </a:r>
            <a:r>
              <a:rPr kumimoji="1" lang="ja-JP" altLang="en-US" dirty="0" smtClean="0"/>
              <a:t>、</a:t>
            </a:r>
            <a:r>
              <a:rPr kumimoji="1" lang="en-US" altLang="ja-JP" dirty="0" smtClean="0"/>
              <a:t>UI</a:t>
            </a:r>
            <a:r>
              <a:rPr kumimoji="1" lang="ja-JP" altLang="en-US" dirty="0" smtClean="0"/>
              <a:t>、設計、アーキテクチャー、</a:t>
            </a:r>
            <a:endParaRPr kumimoji="1" lang="en-US" altLang="ja-JP" dirty="0" smtClean="0"/>
          </a:p>
          <a:p>
            <a:pPr lvl="0"/>
            <a:r>
              <a:rPr kumimoji="1" lang="ja-JP" altLang="en-US" dirty="0" smtClean="0"/>
              <a:t>コンポーネント成果物のガイドライン作成などを行う。作っても良いが採用するかどうかは各チームが決める。</a:t>
            </a:r>
            <a:endParaRPr kumimoji="1" lang="en-US" altLang="ja-JP" dirty="0" smtClean="0"/>
          </a:p>
          <a:p>
            <a:pPr lvl="0"/>
            <a:r>
              <a:rPr kumimoji="1" lang="ja-JP" altLang="en-US" dirty="0" smtClean="0"/>
              <a:t>マネージャーは参加することを推奨しなければいけない。</a:t>
            </a:r>
            <a:endParaRPr kumimoji="1" lang="en-US" altLang="ja-JP" dirty="0" smtClean="0"/>
          </a:p>
        </p:txBody>
      </p:sp>
    </p:spTree>
    <p:extLst>
      <p:ext uri="{BB962C8B-B14F-4D97-AF65-F5344CB8AC3E}">
        <p14:creationId xmlns:p14="http://schemas.microsoft.com/office/powerpoint/2010/main" val="198775154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②オープンスペース</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オープンスペースは２段階で実施。</a:t>
            </a:r>
            <a:endParaRPr kumimoji="1" lang="en-US" altLang="ja-JP" dirty="0" smtClean="0"/>
          </a:p>
          <a:p>
            <a:pPr marL="514350" lvl="0" indent="-514350">
              <a:buFont typeface="+mj-ea"/>
              <a:buAutoNum type="circleNumDbPlain"/>
            </a:pPr>
            <a:r>
              <a:rPr kumimoji="1" lang="ja-JP" altLang="en-US" dirty="0" smtClean="0"/>
              <a:t>何について話し合いたいか、２次元のマップ上に張り出して、投票などで話し合う事を決める。</a:t>
            </a:r>
            <a:endParaRPr kumimoji="1" lang="en-US" altLang="ja-JP" dirty="0" smtClean="0"/>
          </a:p>
          <a:p>
            <a:pPr marL="514350" lvl="0" indent="-514350">
              <a:buFont typeface="+mj-ea"/>
              <a:buAutoNum type="circleNumDbPlain"/>
            </a:pPr>
            <a:r>
              <a:rPr kumimoji="1" lang="ja-JP" altLang="en-US" dirty="0" smtClean="0"/>
              <a:t>それぞれの話題を話したい人が、その話題を出した人のところに集まって話す。</a:t>
            </a:r>
            <a:endParaRPr kumimoji="1" lang="en-US" altLang="ja-JP" dirty="0" smtClean="0"/>
          </a:p>
        </p:txBody>
      </p:sp>
    </p:spTree>
    <p:extLst>
      <p:ext uri="{BB962C8B-B14F-4D97-AF65-F5344CB8AC3E}">
        <p14:creationId xmlns:p14="http://schemas.microsoft.com/office/powerpoint/2010/main" val="24027895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③トラベラー</a:t>
            </a:r>
            <a:endParaRPr kumimoji="1" lang="ja-JP" altLang="en-US" dirty="0"/>
          </a:p>
        </p:txBody>
      </p:sp>
      <p:sp>
        <p:nvSpPr>
          <p:cNvPr id="3" name="コンテンツ プレースホルダー 2"/>
          <p:cNvSpPr>
            <a:spLocks noGrp="1"/>
          </p:cNvSpPr>
          <p:nvPr>
            <p:ph idx="1"/>
          </p:nvPr>
        </p:nvSpPr>
        <p:spPr>
          <a:xfrm>
            <a:off x="628650" y="1394086"/>
            <a:ext cx="7886700" cy="5186596"/>
          </a:xfrm>
        </p:spPr>
        <p:txBody>
          <a:bodyPr>
            <a:normAutofit fontScale="85000" lnSpcReduction="20000"/>
          </a:bodyPr>
          <a:lstStyle/>
          <a:p>
            <a:pPr lvl="0">
              <a:lnSpc>
                <a:spcPct val="120000"/>
              </a:lnSpc>
            </a:pPr>
            <a:r>
              <a:rPr kumimoji="1" lang="ja-JP" altLang="en-US" dirty="0" smtClean="0"/>
              <a:t>スプリント毎にチームを移動する開発者。</a:t>
            </a:r>
            <a:endParaRPr kumimoji="1" lang="en-US" altLang="ja-JP" dirty="0" smtClean="0"/>
          </a:p>
          <a:p>
            <a:pPr lvl="1">
              <a:lnSpc>
                <a:spcPct val="120000"/>
              </a:lnSpc>
            </a:pPr>
            <a:r>
              <a:rPr kumimoji="1" lang="ja-JP" altLang="en-US" dirty="0" smtClean="0"/>
              <a:t>スプリントの途中では移動しない。</a:t>
            </a:r>
            <a:endParaRPr kumimoji="1" lang="en-US" altLang="ja-JP" dirty="0" smtClean="0"/>
          </a:p>
          <a:p>
            <a:pPr lvl="1">
              <a:lnSpc>
                <a:spcPct val="120000"/>
              </a:lnSpc>
            </a:pPr>
            <a:r>
              <a:rPr kumimoji="1" lang="ja-JP" altLang="en-US" dirty="0" smtClean="0"/>
              <a:t>典型的なトラベラーは、何でも知っていて何でもできる人。</a:t>
            </a:r>
            <a:r>
              <a:rPr kumimoji="1" lang="en-US" altLang="ja-JP" dirty="0" smtClean="0"/>
              <a:t>DB</a:t>
            </a:r>
            <a:r>
              <a:rPr kumimoji="1" lang="ja-JP" altLang="en-US" dirty="0" smtClean="0"/>
              <a:t>などの専門家の場合もある。</a:t>
            </a:r>
            <a:endParaRPr kumimoji="1" lang="en-US" altLang="ja-JP" dirty="0" smtClean="0"/>
          </a:p>
          <a:p>
            <a:pPr lvl="1">
              <a:lnSpc>
                <a:spcPct val="120000"/>
              </a:lnSpc>
            </a:pPr>
            <a:r>
              <a:rPr kumimoji="1" lang="ja-JP" altLang="en-US" dirty="0" smtClean="0"/>
              <a:t>どこに行くのかは命令されずトラベラーが自分で決める。</a:t>
            </a:r>
            <a:endParaRPr kumimoji="1" lang="en-US" altLang="ja-JP" dirty="0" smtClean="0"/>
          </a:p>
          <a:p>
            <a:pPr lvl="1">
              <a:lnSpc>
                <a:spcPct val="120000"/>
              </a:lnSpc>
            </a:pPr>
            <a:r>
              <a:rPr kumimoji="1" lang="ja-JP" altLang="en-US" dirty="0" smtClean="0"/>
              <a:t>チームに参加するには、チームの同意が必要である。迎え入れるかどうかはチームが決める。</a:t>
            </a:r>
            <a:endParaRPr kumimoji="1" lang="en-US" altLang="ja-JP" dirty="0" smtClean="0"/>
          </a:p>
          <a:p>
            <a:pPr lvl="1">
              <a:lnSpc>
                <a:spcPct val="120000"/>
              </a:lnSpc>
            </a:pPr>
            <a:r>
              <a:rPr kumimoji="1" lang="ja-JP" altLang="en-US" dirty="0" smtClean="0"/>
              <a:t>人数制限はない。</a:t>
            </a:r>
            <a:endParaRPr kumimoji="1" lang="en-US" altLang="ja-JP" dirty="0" smtClean="0"/>
          </a:p>
          <a:p>
            <a:pPr lvl="0">
              <a:lnSpc>
                <a:spcPct val="120000"/>
              </a:lnSpc>
            </a:pPr>
            <a:r>
              <a:rPr lang="ja-JP" altLang="en-US" dirty="0" smtClean="0"/>
              <a:t>効果</a:t>
            </a:r>
            <a:endParaRPr kumimoji="1" lang="en-US" altLang="ja-JP" dirty="0" smtClean="0"/>
          </a:p>
          <a:p>
            <a:pPr lvl="1">
              <a:lnSpc>
                <a:spcPct val="120000"/>
              </a:lnSpc>
            </a:pPr>
            <a:r>
              <a:rPr kumimoji="1" lang="ja-JP" altLang="en-US" dirty="0" smtClean="0"/>
              <a:t>すごい人を自由に移動させて、難しい問題を解決できる。</a:t>
            </a:r>
            <a:endParaRPr kumimoji="1" lang="en-US" altLang="ja-JP" dirty="0" smtClean="0"/>
          </a:p>
          <a:p>
            <a:pPr lvl="1">
              <a:lnSpc>
                <a:spcPct val="120000"/>
              </a:lnSpc>
            </a:pPr>
            <a:r>
              <a:rPr kumimoji="1" lang="ja-JP" altLang="en-US" dirty="0" smtClean="0"/>
              <a:t>トラベラーが抜けたチームはトラベラーへの依存が無くなる。</a:t>
            </a:r>
            <a:endParaRPr kumimoji="1" lang="en-US" altLang="ja-JP" dirty="0" smtClean="0"/>
          </a:p>
          <a:p>
            <a:pPr lvl="1">
              <a:lnSpc>
                <a:spcPct val="120000"/>
              </a:lnSpc>
            </a:pPr>
            <a:r>
              <a:rPr kumimoji="1" lang="ja-JP" altLang="en-US" dirty="0" smtClean="0"/>
              <a:t>トラベラーが入ったチームはトラベラーからスキルを学べる。</a:t>
            </a:r>
            <a:endParaRPr kumimoji="1" lang="en-US" altLang="ja-JP" dirty="0" smtClean="0"/>
          </a:p>
          <a:p>
            <a:pPr lvl="1">
              <a:lnSpc>
                <a:spcPct val="120000"/>
              </a:lnSpc>
            </a:pPr>
            <a:r>
              <a:rPr kumimoji="1" lang="ja-JP" altLang="en-US" dirty="0" smtClean="0"/>
              <a:t>どちらもトラベラーへの依存を減らすのに役立つ。</a:t>
            </a:r>
            <a:endParaRPr kumimoji="1" lang="en-US" altLang="ja-JP" dirty="0" smtClean="0"/>
          </a:p>
        </p:txBody>
      </p:sp>
    </p:spTree>
    <p:extLst>
      <p:ext uri="{BB962C8B-B14F-4D97-AF65-F5344CB8AC3E}">
        <p14:creationId xmlns:p14="http://schemas.microsoft.com/office/powerpoint/2010/main" val="36740065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④コンポーネントメンター</a:t>
            </a:r>
            <a:endParaRPr kumimoji="1" lang="ja-JP" altLang="en-US" dirty="0"/>
          </a:p>
        </p:txBody>
      </p:sp>
      <p:sp>
        <p:nvSpPr>
          <p:cNvPr id="3" name="コンテンツ プレースホルダー 2"/>
          <p:cNvSpPr>
            <a:spLocks noGrp="1"/>
          </p:cNvSpPr>
          <p:nvPr>
            <p:ph idx="1"/>
          </p:nvPr>
        </p:nvSpPr>
        <p:spPr>
          <a:xfrm>
            <a:off x="628650" y="1855604"/>
            <a:ext cx="7886700" cy="4530205"/>
          </a:xfrm>
        </p:spPr>
        <p:txBody>
          <a:bodyPr>
            <a:normAutofit fontScale="92500"/>
          </a:bodyPr>
          <a:lstStyle/>
          <a:p>
            <a:pPr lvl="0">
              <a:lnSpc>
                <a:spcPct val="110000"/>
              </a:lnSpc>
            </a:pPr>
            <a:r>
              <a:rPr kumimoji="1" lang="ja-JP" altLang="en-US" dirty="0" smtClean="0"/>
              <a:t>フィーチャーチームがコンポーネントを壊すことを防ぐために設置する。</a:t>
            </a:r>
            <a:endParaRPr kumimoji="1" lang="en-US" altLang="ja-JP" dirty="0" smtClean="0"/>
          </a:p>
          <a:p>
            <a:pPr>
              <a:lnSpc>
                <a:spcPct val="110000"/>
              </a:lnSpc>
            </a:pPr>
            <a:r>
              <a:rPr lang="ja-JP" altLang="en-US" dirty="0"/>
              <a:t>メンターは、品質責任者ではない。ゲートになる事ではなくて、学習を支援するメンターになる事が重要。</a:t>
            </a:r>
            <a:endParaRPr lang="en-US" altLang="ja-JP" dirty="0"/>
          </a:p>
          <a:p>
            <a:pPr lvl="1">
              <a:lnSpc>
                <a:spcPct val="110000"/>
              </a:lnSpc>
            </a:pPr>
            <a:r>
              <a:rPr kumimoji="1" lang="ja-JP" altLang="en-US" dirty="0" smtClean="0"/>
              <a:t>以前はコンポーネントガーディアンと呼んでいたがクオリティーゲートになって問題になったので、ゲートになる事を禁止して、コンポーネントメンターという名前に変更した。</a:t>
            </a:r>
            <a:endParaRPr kumimoji="1" lang="en-US" altLang="ja-JP" dirty="0" smtClean="0"/>
          </a:p>
          <a:p>
            <a:pPr lvl="0">
              <a:lnSpc>
                <a:spcPct val="110000"/>
              </a:lnSpc>
            </a:pPr>
            <a:r>
              <a:rPr kumimoji="1" lang="ja-JP" altLang="en-US" dirty="0" smtClean="0"/>
              <a:t>メンターは専任ではなく、フィーチャーチームのメンバーなので、フィーチャーチームの作業量を加減する。</a:t>
            </a:r>
            <a:endParaRPr kumimoji="1" lang="en-US" altLang="ja-JP" dirty="0" smtClean="0"/>
          </a:p>
        </p:txBody>
      </p:sp>
    </p:spTree>
    <p:extLst>
      <p:ext uri="{BB962C8B-B14F-4D97-AF65-F5344CB8AC3E}">
        <p14:creationId xmlns:p14="http://schemas.microsoft.com/office/powerpoint/2010/main" val="184355123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⑤スカウト（偵察）</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スカウトは他チームの偵察する人。</a:t>
            </a:r>
            <a:endParaRPr kumimoji="1" lang="en-US" altLang="ja-JP" dirty="0" smtClean="0"/>
          </a:p>
          <a:p>
            <a:pPr lvl="0"/>
            <a:r>
              <a:rPr kumimoji="1" lang="ja-JP" altLang="en-US" dirty="0" smtClean="0"/>
              <a:t>他のチームの作業が自分のチームの作業に影響をおよぼしそうになったタイミングをチームに知らせる。</a:t>
            </a:r>
            <a:endParaRPr kumimoji="1" lang="en-US" altLang="ja-JP" dirty="0" smtClean="0"/>
          </a:p>
        </p:txBody>
      </p:sp>
    </p:spTree>
    <p:extLst>
      <p:ext uri="{BB962C8B-B14F-4D97-AF65-F5344CB8AC3E}">
        <p14:creationId xmlns:p14="http://schemas.microsoft.com/office/powerpoint/2010/main" val="179294823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8290498" cy="1325563"/>
          </a:xfrm>
        </p:spPr>
        <p:txBody>
          <a:bodyPr>
            <a:normAutofit/>
          </a:bodyPr>
          <a:lstStyle/>
          <a:p>
            <a:r>
              <a:rPr kumimoji="1" lang="ja-JP" altLang="en-US" sz="4000" dirty="0" smtClean="0"/>
              <a:t>コミュニケーション手法の組み合わせ</a:t>
            </a:r>
            <a:endParaRPr kumimoji="1" lang="ja-JP" altLang="en-US" sz="4000"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以下の手法は組み合わせることができる。</a:t>
            </a:r>
            <a:endParaRPr kumimoji="1" lang="en-US" altLang="ja-JP" dirty="0" smtClean="0"/>
          </a:p>
          <a:p>
            <a:pPr marL="914400" lvl="1" indent="-457200">
              <a:buFont typeface="+mj-ea"/>
              <a:buAutoNum type="circleNumDbPlain"/>
            </a:pPr>
            <a:r>
              <a:rPr kumimoji="1" lang="ja-JP" altLang="en-US" dirty="0" smtClean="0"/>
              <a:t>コミュニティー</a:t>
            </a:r>
            <a:endParaRPr kumimoji="1" lang="en-US" altLang="ja-JP" dirty="0" smtClean="0"/>
          </a:p>
          <a:p>
            <a:pPr marL="914400" lvl="1" indent="-457200">
              <a:buFont typeface="+mj-ea"/>
              <a:buAutoNum type="circleNumDbPlain"/>
            </a:pPr>
            <a:r>
              <a:rPr kumimoji="1" lang="ja-JP" altLang="en-US" dirty="0" smtClean="0"/>
              <a:t>オープンスペース</a:t>
            </a:r>
            <a:endParaRPr kumimoji="1" lang="en-US" altLang="ja-JP" dirty="0" smtClean="0"/>
          </a:p>
          <a:p>
            <a:pPr marL="914400" lvl="1" indent="-457200">
              <a:buFont typeface="+mj-ea"/>
              <a:buAutoNum type="circleNumDbPlain"/>
            </a:pPr>
            <a:r>
              <a:rPr kumimoji="1" lang="ja-JP" altLang="en-US" dirty="0" smtClean="0"/>
              <a:t>トラベラー</a:t>
            </a:r>
            <a:endParaRPr kumimoji="1" lang="en-US" altLang="ja-JP" dirty="0" smtClean="0"/>
          </a:p>
          <a:p>
            <a:pPr marL="914400" lvl="1" indent="-457200">
              <a:buFont typeface="+mj-ea"/>
              <a:buAutoNum type="circleNumDbPlain"/>
            </a:pPr>
            <a:r>
              <a:rPr kumimoji="1" lang="ja-JP" altLang="en-US" dirty="0" smtClean="0"/>
              <a:t>コンポーネントメンター</a:t>
            </a:r>
            <a:endParaRPr kumimoji="1" lang="en-US" altLang="ja-JP" dirty="0" smtClean="0"/>
          </a:p>
          <a:p>
            <a:pPr marL="914400" lvl="1" indent="-457200">
              <a:buFont typeface="+mj-ea"/>
              <a:buAutoNum type="circleNumDbPlain"/>
            </a:pPr>
            <a:r>
              <a:rPr kumimoji="1" lang="ja-JP" altLang="en-US" dirty="0" smtClean="0"/>
              <a:t>スカウト</a:t>
            </a:r>
            <a:endParaRPr kumimoji="1" lang="en-US" altLang="ja-JP" dirty="0" smtClean="0"/>
          </a:p>
          <a:p>
            <a:pPr lvl="0">
              <a:buFont typeface="Arial" charset="0"/>
              <a:buChar char="•"/>
            </a:pPr>
            <a:r>
              <a:rPr lang="ja-JP" altLang="en-US" dirty="0"/>
              <a:t>コンポーネントのコミュニティーとか、コンポーネントのオープンスペースとか、オープンスペースのコミニティーとか、、、、</a:t>
            </a:r>
          </a:p>
          <a:p>
            <a:pPr marL="457200" indent="-457200">
              <a:buFont typeface="+mj-ea"/>
              <a:buAutoNum type="circleNumDbPlain"/>
            </a:pPr>
            <a:endParaRPr kumimoji="1" lang="en-US" altLang="ja-JP" dirty="0" smtClean="0"/>
          </a:p>
        </p:txBody>
      </p:sp>
    </p:spTree>
    <p:extLst>
      <p:ext uri="{BB962C8B-B14F-4D97-AF65-F5344CB8AC3E}">
        <p14:creationId xmlns:p14="http://schemas.microsoft.com/office/powerpoint/2010/main" val="1384251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スケールの考え方。</a:t>
            </a:r>
            <a:endParaRPr kumimoji="1" lang="ja-JP" altLang="en-US" dirty="0"/>
          </a:p>
        </p:txBody>
      </p:sp>
      <p:sp>
        <p:nvSpPr>
          <p:cNvPr id="3" name="コンテンツ プレースホルダー 2"/>
          <p:cNvSpPr>
            <a:spLocks noGrp="1"/>
          </p:cNvSpPr>
          <p:nvPr>
            <p:ph idx="1"/>
          </p:nvPr>
        </p:nvSpPr>
        <p:spPr/>
        <p:txBody>
          <a:bodyPr/>
          <a:lstStyle/>
          <a:p>
            <a:pPr lvl="0"/>
            <a:r>
              <a:rPr kumimoji="1" lang="ja-JP" altLang="en-US" dirty="0" smtClean="0"/>
              <a:t>スクラムをスケールする２つの方法</a:t>
            </a:r>
            <a:endParaRPr kumimoji="1" lang="en-US" altLang="ja-JP" dirty="0" smtClean="0"/>
          </a:p>
          <a:p>
            <a:pPr lvl="1"/>
            <a:r>
              <a:rPr kumimoji="1" lang="ja-JP" altLang="en-US" dirty="0" smtClean="0"/>
              <a:t>複数スクラムチーム（複数</a:t>
            </a:r>
            <a:r>
              <a:rPr kumimoji="1" lang="en-US" altLang="ja-JP" dirty="0" smtClean="0"/>
              <a:t>PO</a:t>
            </a:r>
            <a:r>
              <a:rPr kumimoji="1" lang="ja-JP" altLang="en-US" dirty="0" smtClean="0"/>
              <a:t>）</a:t>
            </a:r>
            <a:endParaRPr kumimoji="1" lang="en-US" altLang="ja-JP" dirty="0" smtClean="0"/>
          </a:p>
          <a:p>
            <a:pPr lvl="1"/>
            <a:r>
              <a:rPr kumimoji="1" lang="ja-JP" altLang="en-US" dirty="0" smtClean="0"/>
              <a:t>１人の</a:t>
            </a:r>
            <a:r>
              <a:rPr kumimoji="1" lang="en-US" altLang="ja-JP" dirty="0" smtClean="0"/>
              <a:t>PO</a:t>
            </a:r>
            <a:r>
              <a:rPr kumimoji="1" lang="ja-JP" altLang="en-US" dirty="0" smtClean="0"/>
              <a:t>で複数のチーム（</a:t>
            </a:r>
            <a:r>
              <a:rPr kumimoji="1" lang="en-US" altLang="ja-JP" dirty="0" smtClean="0"/>
              <a:t>LeSS</a:t>
            </a:r>
            <a:r>
              <a:rPr kumimoji="1" lang="ja-JP" altLang="en-US" dirty="0" smtClean="0"/>
              <a:t>）</a:t>
            </a:r>
            <a:endParaRPr kumimoji="1" lang="en-US" altLang="ja-JP" dirty="0" smtClean="0"/>
          </a:p>
          <a:p>
            <a:pPr lvl="0"/>
            <a:r>
              <a:rPr kumimoji="1" lang="ja-JP" altLang="en-US" dirty="0" smtClean="0"/>
              <a:t>全く新しい製品を開発するときは、</a:t>
            </a:r>
            <a:r>
              <a:rPr kumimoji="1" lang="en-US" altLang="ja-JP" dirty="0" smtClean="0"/>
              <a:t>1</a:t>
            </a:r>
            <a:r>
              <a:rPr kumimoji="1" lang="ja-JP" altLang="en-US" dirty="0" smtClean="0"/>
              <a:t>チームから</a:t>
            </a:r>
            <a:r>
              <a:rPr lang="ja-JP" altLang="en-US" dirty="0" smtClean="0"/>
              <a:t>スタートすべき。</a:t>
            </a:r>
            <a:endParaRPr lang="en-US" altLang="ja-JP" dirty="0" smtClean="0"/>
          </a:p>
          <a:p>
            <a:pPr lvl="1"/>
            <a:r>
              <a:rPr kumimoji="1" lang="en-US" altLang="ja-JP" dirty="0" smtClean="0"/>
              <a:t>LeSS</a:t>
            </a:r>
            <a:r>
              <a:rPr kumimoji="1" lang="ja-JP" altLang="en-US" dirty="0" smtClean="0"/>
              <a:t>ではなく、</a:t>
            </a:r>
            <a:r>
              <a:rPr kumimoji="1" lang="en-US" altLang="ja-JP" dirty="0" smtClean="0"/>
              <a:t>Scrum</a:t>
            </a:r>
            <a:r>
              <a:rPr kumimoji="1" lang="ja-JP" altLang="en-US" dirty="0" smtClean="0"/>
              <a:t>からスタート</a:t>
            </a:r>
            <a:r>
              <a:rPr lang="ja-JP" altLang="en-US" dirty="0" smtClean="0"/>
              <a:t>する事になる。</a:t>
            </a:r>
            <a:endParaRPr kumimoji="1" lang="ja-JP" altLang="en-US" dirty="0"/>
          </a:p>
        </p:txBody>
      </p:sp>
    </p:spTree>
    <p:extLst>
      <p:ext uri="{BB962C8B-B14F-4D97-AF65-F5344CB8AC3E}">
        <p14:creationId xmlns:p14="http://schemas.microsoft.com/office/powerpoint/2010/main" val="1121899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rot="5400000">
            <a:off x="-1873956" y="2351175"/>
            <a:ext cx="7735712" cy="4351338"/>
          </a:xfrm>
          <a:prstGeom prst="rect">
            <a:avLst/>
          </a:prstGeom>
        </p:spPr>
      </p:pic>
      <p:pic>
        <p:nvPicPr>
          <p:cNvPr id="5" name="図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2169320" y="1682750"/>
            <a:ext cx="9144000" cy="5143500"/>
          </a:xfrm>
          <a:prstGeom prst="rect">
            <a:avLst/>
          </a:prstGeom>
        </p:spPr>
      </p:pic>
      <p:sp>
        <p:nvSpPr>
          <p:cNvPr id="2" name="タイトル 1"/>
          <p:cNvSpPr>
            <a:spLocks noGrp="1"/>
          </p:cNvSpPr>
          <p:nvPr>
            <p:ph type="title"/>
          </p:nvPr>
        </p:nvSpPr>
        <p:spPr>
          <a:xfrm>
            <a:off x="615950" y="0"/>
            <a:ext cx="7886700" cy="942974"/>
          </a:xfrm>
          <a:solidFill>
            <a:schemeClr val="bg1"/>
          </a:solidFill>
        </p:spPr>
        <p:txBody>
          <a:bodyPr/>
          <a:lstStyle/>
          <a:p>
            <a:r>
              <a:rPr kumimoji="1" lang="en-US" altLang="ja-JP" dirty="0" smtClean="0"/>
              <a:t>Huge Requirement</a:t>
            </a:r>
            <a:endParaRPr kumimoji="1" lang="ja-JP" altLang="en-US" dirty="0"/>
          </a:p>
        </p:txBody>
      </p:sp>
    </p:spTree>
    <p:extLst>
      <p:ext uri="{BB962C8B-B14F-4D97-AF65-F5344CB8AC3E}">
        <p14:creationId xmlns:p14="http://schemas.microsoft.com/office/powerpoint/2010/main" val="211904628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5246"/>
            <a:ext cx="7886700" cy="1325563"/>
          </a:xfrm>
        </p:spPr>
        <p:txBody>
          <a:bodyPr/>
          <a:lstStyle/>
          <a:p>
            <a:pPr lvl="0"/>
            <a:r>
              <a:rPr kumimoji="1" lang="ja-JP" altLang="en-US" dirty="0" smtClean="0"/>
              <a:t>巨大な開発項目</a:t>
            </a:r>
            <a:r>
              <a:rPr kumimoji="1" lang="en-US" altLang="ja-JP" dirty="0" smtClean="0"/>
              <a:t/>
            </a:r>
            <a:br>
              <a:rPr kumimoji="1" lang="en-US" altLang="ja-JP" dirty="0" smtClean="0"/>
            </a:br>
            <a:r>
              <a:rPr kumimoji="1" lang="en-US" altLang="ja-JP" dirty="0" smtClean="0"/>
              <a:t>Huge Requirement</a:t>
            </a:r>
            <a:endParaRPr kumimoji="1" lang="ja-JP" altLang="en-US" dirty="0"/>
          </a:p>
        </p:txBody>
      </p:sp>
      <p:sp>
        <p:nvSpPr>
          <p:cNvPr id="3" name="コンテンツ プレースホルダー 2"/>
          <p:cNvSpPr>
            <a:spLocks noGrp="1"/>
          </p:cNvSpPr>
          <p:nvPr>
            <p:ph idx="1"/>
          </p:nvPr>
        </p:nvSpPr>
        <p:spPr>
          <a:xfrm>
            <a:off x="628650" y="1690689"/>
            <a:ext cx="7886700" cy="5009913"/>
          </a:xfrm>
        </p:spPr>
        <p:txBody>
          <a:bodyPr>
            <a:normAutofit fontScale="77500" lnSpcReduction="20000"/>
          </a:bodyPr>
          <a:lstStyle/>
          <a:p>
            <a:pPr lvl="0">
              <a:lnSpc>
                <a:spcPct val="120000"/>
              </a:lnSpc>
            </a:pPr>
            <a:r>
              <a:rPr kumimoji="1" lang="ja-JP" altLang="en-US" dirty="0" smtClean="0"/>
              <a:t>巨大な開発項目に取り組む時は、</a:t>
            </a:r>
            <a:r>
              <a:rPr kumimoji="1" lang="en-US" altLang="ja-JP" dirty="0" smtClean="0"/>
              <a:t>LeSS</a:t>
            </a:r>
            <a:r>
              <a:rPr kumimoji="1" lang="ja-JP" altLang="en-US" dirty="0" smtClean="0"/>
              <a:t>で新製品でゼロからスタートする時と同様に１チームからスタートする。</a:t>
            </a:r>
            <a:endParaRPr kumimoji="1" lang="en-US" altLang="ja-JP" dirty="0" smtClean="0"/>
          </a:p>
          <a:p>
            <a:pPr lvl="0">
              <a:lnSpc>
                <a:spcPct val="120000"/>
              </a:lnSpc>
            </a:pPr>
            <a:r>
              <a:rPr kumimoji="1" lang="ja-JP" altLang="en-US" dirty="0" smtClean="0"/>
              <a:t>開発項目の分割ができてきたらチームを増やし、最初のチームはリーディングチームとなり、メンターやコーディネートを行う。</a:t>
            </a:r>
            <a:endParaRPr kumimoji="1" lang="en-US" altLang="ja-JP" dirty="0" smtClean="0"/>
          </a:p>
          <a:p>
            <a:pPr lvl="0">
              <a:lnSpc>
                <a:spcPct val="120000"/>
              </a:lnSpc>
            </a:pPr>
            <a:r>
              <a:rPr kumimoji="1" lang="ja-JP" altLang="en-US" dirty="0" smtClean="0"/>
              <a:t>巨大な項目の分割な困難な場合</a:t>
            </a:r>
            <a:endParaRPr kumimoji="1" lang="en-US" altLang="ja-JP" dirty="0" smtClean="0"/>
          </a:p>
          <a:p>
            <a:pPr lvl="1">
              <a:lnSpc>
                <a:spcPct val="120000"/>
              </a:lnSpc>
            </a:pPr>
            <a:r>
              <a:rPr lang="ja-JP" altLang="en-US" dirty="0"/>
              <a:t>全体のバックログ上には１項目として積んで、巨大な数字を入れておく。</a:t>
            </a:r>
            <a:endParaRPr lang="en-US" altLang="ja-JP" dirty="0"/>
          </a:p>
          <a:p>
            <a:pPr lvl="1">
              <a:lnSpc>
                <a:spcPct val="120000"/>
              </a:lnSpc>
            </a:pPr>
            <a:r>
              <a:rPr kumimoji="1" lang="ja-JP" altLang="en-US" dirty="0" smtClean="0"/>
              <a:t>まずは大きく３つくらいに分割する。</a:t>
            </a:r>
            <a:endParaRPr kumimoji="1" lang="en-US" altLang="ja-JP" dirty="0" smtClean="0"/>
          </a:p>
          <a:p>
            <a:pPr lvl="1">
              <a:lnSpc>
                <a:spcPct val="120000"/>
              </a:lnSpc>
            </a:pPr>
            <a:r>
              <a:rPr kumimoji="1" lang="ja-JP" altLang="en-US" dirty="0" smtClean="0"/>
              <a:t>その中の１つのさらに一部を分割して、とにかく取り組めるサイズの</a:t>
            </a:r>
            <a:r>
              <a:rPr kumimoji="1" lang="en-US" altLang="ja-JP" dirty="0" smtClean="0"/>
              <a:t>PBI</a:t>
            </a:r>
            <a:r>
              <a:rPr kumimoji="1" lang="ja-JP" altLang="en-US" dirty="0" smtClean="0"/>
              <a:t>を１スプリント分でも良いので作る。</a:t>
            </a:r>
            <a:endParaRPr kumimoji="1" lang="en-US" altLang="ja-JP" dirty="0" smtClean="0"/>
          </a:p>
          <a:p>
            <a:pPr lvl="1">
              <a:lnSpc>
                <a:spcPct val="120000"/>
              </a:lnSpc>
            </a:pPr>
            <a:r>
              <a:rPr kumimoji="1" lang="en-US" altLang="ja-JP" dirty="0" err="1" smtClean="0"/>
              <a:t>UpFront</a:t>
            </a:r>
            <a:r>
              <a:rPr kumimoji="1" lang="ja-JP" altLang="en-US" dirty="0" smtClean="0"/>
              <a:t>で全部の分割に時間をかけてはいけない。</a:t>
            </a:r>
            <a:endParaRPr kumimoji="1" lang="en-US" altLang="ja-JP" dirty="0" smtClean="0"/>
          </a:p>
          <a:p>
            <a:pPr lvl="1">
              <a:lnSpc>
                <a:spcPct val="120000"/>
              </a:lnSpc>
            </a:pPr>
            <a:r>
              <a:rPr kumimoji="1" lang="ja-JP" altLang="en-US" dirty="0" smtClean="0"/>
              <a:t>スプリントでは、５０％を実装に使い。残りの５０％をリファインメントに使う。</a:t>
            </a:r>
            <a:endParaRPr kumimoji="1" lang="en-US" altLang="ja-JP" dirty="0" smtClean="0"/>
          </a:p>
          <a:p>
            <a:pPr lvl="1">
              <a:lnSpc>
                <a:spcPct val="120000"/>
              </a:lnSpc>
            </a:pPr>
            <a:r>
              <a:rPr kumimoji="1" lang="ja-JP" altLang="en-US" dirty="0" smtClean="0"/>
              <a:t>実装開始を遅くするのは良くない。</a:t>
            </a:r>
            <a:endParaRPr kumimoji="1" lang="en-US" altLang="ja-JP" dirty="0" smtClean="0"/>
          </a:p>
        </p:txBody>
      </p:sp>
    </p:spTree>
    <p:extLst>
      <p:ext uri="{BB962C8B-B14F-4D97-AF65-F5344CB8AC3E}">
        <p14:creationId xmlns:p14="http://schemas.microsoft.com/office/powerpoint/2010/main" val="142589847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lvl="0"/>
            <a:r>
              <a:rPr kumimoji="1" lang="en-US" altLang="ja-JP" dirty="0" err="1" smtClean="0"/>
              <a:t>Dr.Seuss</a:t>
            </a:r>
            <a:r>
              <a:rPr kumimoji="1" lang="en-US" altLang="ja-JP" dirty="0" smtClean="0"/>
              <a:t> </a:t>
            </a:r>
            <a:r>
              <a:rPr kumimoji="1" lang="ja-JP" altLang="en-US" dirty="0" smtClean="0"/>
              <a:t>絵本作家の紹介</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「蜂ウォッチャー」が怠け者の蜂を監視していました。</a:t>
            </a:r>
            <a:endParaRPr kumimoji="1" lang="en-US" altLang="ja-JP" dirty="0" smtClean="0"/>
          </a:p>
          <a:p>
            <a:pPr lvl="0"/>
            <a:r>
              <a:rPr kumimoji="1" lang="ja-JP" altLang="en-US" dirty="0" smtClean="0"/>
              <a:t>監視してもダメだったので</a:t>
            </a:r>
            <a:r>
              <a:rPr lang="ja-JP" altLang="en-US" dirty="0"/>
              <a:t>、「蜂ウォッチャー 」の「蜂ウォッチャー 」</a:t>
            </a:r>
            <a:r>
              <a:rPr kumimoji="1" lang="ja-JP" altLang="en-US" dirty="0" smtClean="0"/>
              <a:t>が必要で、、、</a:t>
            </a:r>
            <a:endParaRPr kumimoji="1" lang="en-US" altLang="ja-JP" dirty="0" smtClean="0"/>
          </a:p>
          <a:p>
            <a:pPr lvl="0"/>
            <a:r>
              <a:rPr lang="ja-JP" altLang="en-US" dirty="0"/>
              <a:t>怠ける「蜂ウォッチャー 」の「蜂</a:t>
            </a:r>
            <a:r>
              <a:rPr lang="ja-JP" altLang="en-US" dirty="0" smtClean="0"/>
              <a:t>ウォッチャー」を</a:t>
            </a:r>
            <a:r>
              <a:rPr kumimoji="1" lang="ja-JP" altLang="en-US" dirty="0" smtClean="0"/>
              <a:t>監視する</a:t>
            </a:r>
            <a:r>
              <a:rPr lang="ja-JP" altLang="en-US" dirty="0"/>
              <a:t>「蜂ウォッチャー」</a:t>
            </a:r>
            <a:r>
              <a:rPr lang="ja-JP" altLang="en-US" dirty="0" smtClean="0"/>
              <a:t>の</a:t>
            </a:r>
            <a:r>
              <a:rPr lang="ja-JP" altLang="en-US" dirty="0"/>
              <a:t>「蜂ウォッチャー」</a:t>
            </a:r>
            <a:r>
              <a:rPr lang="ja-JP" altLang="en-US" dirty="0" smtClean="0"/>
              <a:t>の</a:t>
            </a:r>
            <a:r>
              <a:rPr lang="ja-JP" altLang="en-US" dirty="0"/>
              <a:t>「蜂ウォッチャー</a:t>
            </a:r>
            <a:r>
              <a:rPr lang="ja-JP" altLang="en-US" dirty="0" smtClean="0"/>
              <a:t>」、、、</a:t>
            </a:r>
            <a:r>
              <a:rPr kumimoji="1" lang="ja-JP" altLang="en-US" dirty="0" smtClean="0"/>
              <a:t>というお話。</a:t>
            </a:r>
          </a:p>
        </p:txBody>
      </p:sp>
    </p:spTree>
    <p:extLst>
      <p:ext uri="{BB962C8B-B14F-4D97-AF65-F5344CB8AC3E}">
        <p14:creationId xmlns:p14="http://schemas.microsoft.com/office/powerpoint/2010/main" val="9480184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セオリー</a:t>
            </a:r>
            <a:r>
              <a:rPr kumimoji="1" lang="en-US" altLang="ja-JP" dirty="0" smtClean="0"/>
              <a:t>X</a:t>
            </a:r>
            <a:r>
              <a:rPr kumimoji="1" lang="ja-JP" altLang="en-US" dirty="0" smtClean="0"/>
              <a:t>とセオリー</a:t>
            </a:r>
            <a:r>
              <a:rPr kumimoji="1" lang="en-US" altLang="ja-JP" dirty="0" smtClean="0"/>
              <a:t>Y</a:t>
            </a:r>
            <a:r>
              <a:rPr kumimoji="1" lang="ja-JP" altLang="en-US" dirty="0" smtClean="0"/>
              <a:t>の紹介。</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a:t>成果主義に基づく人事評価はダメ</a:t>
            </a:r>
            <a:r>
              <a:rPr lang="ja-JP" altLang="en-US" dirty="0" smtClean="0"/>
              <a:t>。</a:t>
            </a:r>
            <a:endParaRPr lang="en-US" altLang="ja-JP" dirty="0" smtClean="0"/>
          </a:p>
          <a:p>
            <a:r>
              <a:rPr lang="ja-JP" altLang="en-US" dirty="0" smtClean="0"/>
              <a:t>権限</a:t>
            </a:r>
            <a:r>
              <a:rPr lang="ja-JP" altLang="en-US" dirty="0"/>
              <a:t>マトリックス紹介。</a:t>
            </a:r>
            <a:endParaRPr lang="en-US" altLang="ja-JP" dirty="0"/>
          </a:p>
          <a:p>
            <a:pPr lvl="0"/>
            <a:r>
              <a:rPr kumimoji="1" lang="en-US" altLang="ja-JP" dirty="0" smtClean="0">
                <a:hlinkClick r:id="rId2"/>
              </a:rPr>
              <a:t>https://ja.wikipedia.org/wiki/XY%E7%90%86%E8%AB%96</a:t>
            </a:r>
            <a:endParaRPr kumimoji="1" lang="en-US" altLang="ja-JP" dirty="0" smtClean="0"/>
          </a:p>
          <a:p>
            <a:pPr lvl="0"/>
            <a:r>
              <a:rPr kumimoji="1" lang="en-US" altLang="ja-JP" dirty="0" smtClean="0">
                <a:hlinkClick r:id="rId3"/>
              </a:rPr>
              <a:t>http://www.infoq.com/jp/articles/what-are-self-organising-teams</a:t>
            </a:r>
            <a:endParaRPr kumimoji="1" lang="en-US" altLang="ja-JP" dirty="0" smtClean="0"/>
          </a:p>
        </p:txBody>
      </p:sp>
    </p:spTree>
    <p:extLst>
      <p:ext uri="{BB962C8B-B14F-4D97-AF65-F5344CB8AC3E}">
        <p14:creationId xmlns:p14="http://schemas.microsoft.com/office/powerpoint/2010/main" val="101557518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マネージャー</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マネージャーは、幅広いスキルを身につけた技術者。</a:t>
            </a:r>
            <a:endParaRPr kumimoji="1" lang="en-US" altLang="ja-JP" dirty="0" smtClean="0"/>
          </a:p>
          <a:p>
            <a:pPr lvl="0"/>
            <a:r>
              <a:rPr kumimoji="1" lang="ja-JP" altLang="en-US" dirty="0" smtClean="0"/>
              <a:t>ドメイン知識と技術の両方が必要とされる。</a:t>
            </a:r>
            <a:endParaRPr kumimoji="1" lang="en-US" altLang="ja-JP" dirty="0" smtClean="0"/>
          </a:p>
          <a:p>
            <a:pPr lvl="0"/>
            <a:r>
              <a:rPr kumimoji="1" lang="ja-JP" altLang="en-US" dirty="0" smtClean="0"/>
              <a:t>マネージャーは答えを教えるのではなく、解決方法を教える先生役。</a:t>
            </a:r>
            <a:endParaRPr kumimoji="1" lang="en-US" altLang="ja-JP" dirty="0" smtClean="0"/>
          </a:p>
        </p:txBody>
      </p:sp>
    </p:spTree>
    <p:extLst>
      <p:ext uri="{BB962C8B-B14F-4D97-AF65-F5344CB8AC3E}">
        <p14:creationId xmlns:p14="http://schemas.microsoft.com/office/powerpoint/2010/main" val="147510572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400" kern="1200" dirty="0" smtClean="0">
                <a:solidFill>
                  <a:schemeClr val="tx1"/>
                </a:solidFill>
                <a:effectLst/>
                <a:latin typeface="+mj-lt"/>
                <a:ea typeface="+mj-ea"/>
                <a:cs typeface="+mj-cs"/>
              </a:rPr>
              <a:t>Go See </a:t>
            </a:r>
            <a:r>
              <a:rPr kumimoji="1" lang="ja-JP" altLang="en-US" sz="4400" kern="1200" dirty="0" smtClean="0">
                <a:solidFill>
                  <a:schemeClr val="tx1"/>
                </a:solidFill>
                <a:effectLst/>
                <a:latin typeface="+mj-lt"/>
                <a:ea typeface="+mj-ea"/>
                <a:cs typeface="+mj-cs"/>
              </a:rPr>
              <a:t>現地現物の原則</a:t>
            </a:r>
            <a:r>
              <a:rPr lang="ja-JP" altLang="en-US" dirty="0" smtClean="0"/>
              <a:t> </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マネージャーは、報告を聞いて指示を出すのではない。</a:t>
            </a:r>
            <a:endParaRPr kumimoji="1" lang="en-US" altLang="ja-JP" dirty="0" smtClean="0"/>
          </a:p>
          <a:p>
            <a:pPr lvl="0"/>
            <a:r>
              <a:rPr kumimoji="1" lang="ja-JP" altLang="en-US" dirty="0" smtClean="0"/>
              <a:t>現地現物（</a:t>
            </a:r>
            <a:r>
              <a:rPr lang="en-US" altLang="ja-JP" dirty="0" smtClean="0"/>
              <a:t>Go See</a:t>
            </a:r>
            <a:r>
              <a:rPr kumimoji="1" lang="ja-JP" altLang="en-US" dirty="0" smtClean="0"/>
              <a:t>）の原則にもとづいて、現場を見て考えなければいけない。</a:t>
            </a:r>
            <a:endParaRPr kumimoji="1" lang="en-US" altLang="ja-JP" dirty="0" smtClean="0"/>
          </a:p>
          <a:p>
            <a:pPr lvl="0"/>
            <a:r>
              <a:rPr kumimoji="1" lang="ja-JP" altLang="en-US" dirty="0" smtClean="0"/>
              <a:t>ソフトウエアを実装する時は、製造作業とは異なり、ソースコードが消失してしまったとしても、２度目に実装する時はずっと早く実装できる。</a:t>
            </a:r>
            <a:endParaRPr kumimoji="1" lang="en-US" altLang="ja-JP" dirty="0" smtClean="0"/>
          </a:p>
          <a:p>
            <a:pPr lvl="0"/>
            <a:r>
              <a:rPr kumimoji="1" lang="ja-JP" altLang="en-US" dirty="0" smtClean="0"/>
              <a:t>つまりソフトウエア開発は、製造作業ではなく、知識創造である。</a:t>
            </a:r>
            <a:endParaRPr kumimoji="1" lang="en-US" altLang="ja-JP" dirty="0" smtClean="0"/>
          </a:p>
        </p:txBody>
      </p:sp>
    </p:spTree>
    <p:extLst>
      <p:ext uri="{BB962C8B-B14F-4D97-AF65-F5344CB8AC3E}">
        <p14:creationId xmlns:p14="http://schemas.microsoft.com/office/powerpoint/2010/main" val="23926094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メトリクス</a:t>
            </a:r>
            <a:endParaRPr kumimoji="1" lang="ja-JP" altLang="en-US" dirty="0"/>
          </a:p>
        </p:txBody>
      </p:sp>
      <p:sp>
        <p:nvSpPr>
          <p:cNvPr id="3" name="コンテンツ プレースホルダー 2"/>
          <p:cNvSpPr>
            <a:spLocks noGrp="1"/>
          </p:cNvSpPr>
          <p:nvPr>
            <p:ph idx="1"/>
          </p:nvPr>
        </p:nvSpPr>
        <p:spPr>
          <a:xfrm>
            <a:off x="628650" y="1690689"/>
            <a:ext cx="7886700" cy="4620170"/>
          </a:xfrm>
        </p:spPr>
        <p:txBody>
          <a:bodyPr>
            <a:normAutofit fontScale="85000" lnSpcReduction="10000"/>
          </a:bodyPr>
          <a:lstStyle/>
          <a:p>
            <a:pPr lvl="0">
              <a:lnSpc>
                <a:spcPct val="110000"/>
              </a:lnSpc>
            </a:pPr>
            <a:r>
              <a:rPr kumimoji="1" lang="ja-JP" altLang="en-US" dirty="0" smtClean="0"/>
              <a:t>生産性と技術的負債は決して計測してはいけない。</a:t>
            </a:r>
            <a:endParaRPr kumimoji="1" lang="en-US" altLang="ja-JP" dirty="0" smtClean="0"/>
          </a:p>
          <a:p>
            <a:pPr lvl="0">
              <a:lnSpc>
                <a:spcPct val="110000"/>
              </a:lnSpc>
            </a:pPr>
            <a:r>
              <a:rPr kumimoji="1" lang="ja-JP" altLang="en-US" dirty="0" smtClean="0"/>
              <a:t>量子力学の不確定性原理と同じで、存在はするが計測をする事はできない。それらの数字は本質的な解決策を行わずに数字だけあげる事が出来るため、害をおよぼす。</a:t>
            </a:r>
            <a:endParaRPr kumimoji="1" lang="en-US" altLang="ja-JP" dirty="0" smtClean="0"/>
          </a:p>
          <a:p>
            <a:pPr lvl="0">
              <a:lnSpc>
                <a:spcPct val="110000"/>
              </a:lnSpc>
            </a:pPr>
            <a:r>
              <a:rPr kumimoji="1" lang="ja-JP" altLang="en-US" dirty="0" smtClean="0"/>
              <a:t>メトリクスを計測する時には、システム思考などにもとづいて、何を計測するのか、上がるとどうするのか、下がるとどうするのか、よく考えた上で実施するべきである。</a:t>
            </a:r>
            <a:endParaRPr kumimoji="1" lang="en-US" altLang="ja-JP" dirty="0" smtClean="0"/>
          </a:p>
          <a:p>
            <a:pPr>
              <a:lnSpc>
                <a:spcPct val="110000"/>
              </a:lnSpc>
            </a:pPr>
            <a:r>
              <a:rPr kumimoji="1" lang="ja-JP" altLang="en-US" dirty="0" smtClean="0"/>
              <a:t>コードカバレッジは全くテストをしないコードでも、よびだすだけのコードでカバレッジを上げる事はできる。数字に惑わされてはいけない。</a:t>
            </a:r>
            <a:endParaRPr kumimoji="1" lang="en-US" altLang="ja-JP" dirty="0" smtClean="0"/>
          </a:p>
        </p:txBody>
      </p:sp>
    </p:spTree>
    <p:extLst>
      <p:ext uri="{BB962C8B-B14F-4D97-AF65-F5344CB8AC3E}">
        <p14:creationId xmlns:p14="http://schemas.microsoft.com/office/powerpoint/2010/main" val="184048108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pPr lvl="0">
              <a:lnSpc>
                <a:spcPct val="120000"/>
              </a:lnSpc>
            </a:pPr>
            <a:r>
              <a:rPr kumimoji="1" lang="ja-JP" altLang="en-US" dirty="0" smtClean="0"/>
              <a:t>有用な可能性のある計測対象は以下のものである。</a:t>
            </a:r>
            <a:endParaRPr kumimoji="1" lang="ja-JP" altLang="en-US" dirty="0"/>
          </a:p>
        </p:txBody>
      </p:sp>
      <p:sp>
        <p:nvSpPr>
          <p:cNvPr id="3" name="コンテンツ プレースホルダー 2"/>
          <p:cNvSpPr>
            <a:spLocks noGrp="1"/>
          </p:cNvSpPr>
          <p:nvPr>
            <p:ph idx="1"/>
          </p:nvPr>
        </p:nvSpPr>
        <p:spPr/>
        <p:txBody>
          <a:bodyPr/>
          <a:lstStyle/>
          <a:p>
            <a:pPr marL="514350" lvl="0" indent="-514350">
              <a:buFont typeface="+mj-ea"/>
              <a:buAutoNum type="circleNumDbPlain"/>
            </a:pPr>
            <a:r>
              <a:rPr kumimoji="1" lang="ja-JP" altLang="en-US" dirty="0" smtClean="0"/>
              <a:t>顧客満足と収益性</a:t>
            </a:r>
            <a:endParaRPr kumimoji="1" lang="en-US" altLang="ja-JP" dirty="0" smtClean="0"/>
          </a:p>
          <a:p>
            <a:pPr marL="514350" lvl="0" indent="-514350">
              <a:buFont typeface="+mj-ea"/>
              <a:buAutoNum type="circleNumDbPlain"/>
            </a:pPr>
            <a:r>
              <a:rPr kumimoji="1" lang="ja-JP" altLang="en-US" dirty="0" smtClean="0"/>
              <a:t>従業員の満足度</a:t>
            </a:r>
            <a:endParaRPr kumimoji="1" lang="en-US" altLang="ja-JP" dirty="0" smtClean="0"/>
          </a:p>
          <a:p>
            <a:pPr marL="514350" lvl="0" indent="-514350">
              <a:buFont typeface="+mj-ea"/>
              <a:buAutoNum type="circleNumDbPlain"/>
            </a:pPr>
            <a:r>
              <a:rPr kumimoji="1" lang="ja-JP" altLang="en-US" dirty="0" smtClean="0"/>
              <a:t>リリース回数</a:t>
            </a:r>
            <a:endParaRPr kumimoji="1" lang="en-US" altLang="ja-JP" dirty="0" smtClean="0"/>
          </a:p>
        </p:txBody>
      </p:sp>
    </p:spTree>
    <p:extLst>
      <p:ext uri="{BB962C8B-B14F-4D97-AF65-F5344CB8AC3E}">
        <p14:creationId xmlns:p14="http://schemas.microsoft.com/office/powerpoint/2010/main" val="47780947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始める時に</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最初に全員に講習する。</a:t>
            </a:r>
            <a:endParaRPr kumimoji="1" lang="en-US" altLang="ja-JP" dirty="0" smtClean="0"/>
          </a:p>
          <a:p>
            <a:pPr lvl="0"/>
            <a:r>
              <a:rPr kumimoji="1" lang="ja-JP" altLang="en-US" dirty="0" smtClean="0"/>
              <a:t>ボランティアを集めたりするためには、最初に全員にアプローチする事が必要。</a:t>
            </a:r>
            <a:endParaRPr kumimoji="1" lang="en-US" altLang="ja-JP" dirty="0" smtClean="0"/>
          </a:p>
          <a:p>
            <a:pPr lvl="0"/>
            <a:r>
              <a:rPr kumimoji="1" lang="en-US" altLang="ja-JP" dirty="0" smtClean="0"/>
              <a:t>PM</a:t>
            </a:r>
            <a:r>
              <a:rPr kumimoji="1" lang="ja-JP" altLang="en-US" dirty="0" smtClean="0"/>
              <a:t>は害があるので、チームから分離する。</a:t>
            </a:r>
            <a:endParaRPr kumimoji="1" lang="en-US" altLang="ja-JP" dirty="0" smtClean="0"/>
          </a:p>
        </p:txBody>
      </p:sp>
    </p:spTree>
    <p:extLst>
      <p:ext uri="{BB962C8B-B14F-4D97-AF65-F5344CB8AC3E}">
        <p14:creationId xmlns:p14="http://schemas.microsoft.com/office/powerpoint/2010/main" val="91306268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lang="en-US" altLang="ja-JP" dirty="0"/>
              <a:t>Nokia Test</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en-US" altLang="ja-JP" dirty="0" smtClean="0"/>
              <a:t>Nokia Test</a:t>
            </a:r>
            <a:r>
              <a:rPr kumimoji="1" lang="ja-JP" altLang="en-US" dirty="0" smtClean="0"/>
              <a:t>は数千人の開発者に対して、５人のコーチがどこから手を付けるかを決めるための物。</a:t>
            </a:r>
            <a:endParaRPr kumimoji="1" lang="en-US" altLang="ja-JP" dirty="0" smtClean="0"/>
          </a:p>
          <a:p>
            <a:pPr lvl="0"/>
            <a:r>
              <a:rPr kumimoji="1" lang="ja-JP" altLang="en-US" dirty="0" smtClean="0"/>
              <a:t>アジャイルの成熟度を計測するための物ではなく、外に知られる事は無いはずのものだった。</a:t>
            </a:r>
            <a:endParaRPr kumimoji="1" lang="en-US" altLang="ja-JP" dirty="0" smtClean="0"/>
          </a:p>
          <a:p>
            <a:pPr lvl="0"/>
            <a:r>
              <a:rPr kumimoji="1" lang="ja-JP" altLang="en-US" dirty="0" smtClean="0"/>
              <a:t>初期の目的のためには機能したが、それ以外の目的には使えない。</a:t>
            </a:r>
            <a:endParaRPr kumimoji="1" lang="en-US" altLang="ja-JP" dirty="0" smtClean="0"/>
          </a:p>
          <a:p>
            <a:pPr lvl="0"/>
            <a:r>
              <a:rPr kumimoji="1" lang="ja-JP" altLang="en-US" dirty="0" smtClean="0"/>
              <a:t>２００６年以降使った事は無い。</a:t>
            </a:r>
            <a:endParaRPr kumimoji="1" lang="en-US" altLang="ja-JP" dirty="0" smtClean="0"/>
          </a:p>
        </p:txBody>
      </p:sp>
    </p:spTree>
    <p:extLst>
      <p:ext uri="{BB962C8B-B14F-4D97-AF65-F5344CB8AC3E}">
        <p14:creationId xmlns:p14="http://schemas.microsoft.com/office/powerpoint/2010/main" val="14995979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ja-JP" altLang="en-US" dirty="0" smtClean="0"/>
              <a:t>チームの代表者</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ja-JP" altLang="en-US" dirty="0" smtClean="0"/>
              <a:t>チームの代表者は</a:t>
            </a:r>
            <a:r>
              <a:rPr kumimoji="1" lang="en-US" altLang="ja-JP" dirty="0" smtClean="0"/>
              <a:t>PO</a:t>
            </a:r>
            <a:r>
              <a:rPr kumimoji="1" lang="ja-JP" altLang="en-US" dirty="0" smtClean="0"/>
              <a:t>でも、リーダーでもない。</a:t>
            </a:r>
            <a:endParaRPr kumimoji="1" lang="en-US" altLang="ja-JP" dirty="0" smtClean="0"/>
          </a:p>
          <a:p>
            <a:pPr lvl="0"/>
            <a:r>
              <a:rPr kumimoji="1" lang="en-US" altLang="ja-JP" dirty="0" smtClean="0"/>
              <a:t>PO</a:t>
            </a:r>
            <a:r>
              <a:rPr kumimoji="1" lang="ja-JP" altLang="en-US" dirty="0" smtClean="0"/>
              <a:t>のように振舞わないように、代表者を毎回変えると良い。</a:t>
            </a:r>
            <a:endParaRPr kumimoji="1" lang="en-US" altLang="ja-JP" dirty="0" smtClean="0"/>
          </a:p>
          <a:p>
            <a:pPr lvl="0"/>
            <a:r>
              <a:rPr kumimoji="1" lang="ja-JP" altLang="en-US" dirty="0" smtClean="0"/>
              <a:t>プロダクトバックログのチームへの割り当ては、スプリントプランニングより前には行わない。それによって各チームがプロダクト全体について考えるようになる。</a:t>
            </a:r>
            <a:endParaRPr kumimoji="1" lang="en-US" altLang="ja-JP" dirty="0" smtClean="0"/>
          </a:p>
        </p:txBody>
      </p:sp>
    </p:spTree>
    <p:extLst>
      <p:ext uri="{BB962C8B-B14F-4D97-AF65-F5344CB8AC3E}">
        <p14:creationId xmlns:p14="http://schemas.microsoft.com/office/powerpoint/2010/main" val="81254217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0"/>
            <a:r>
              <a:rPr kumimoji="1" lang="en-US" altLang="ja-JP" dirty="0" smtClean="0"/>
              <a:t>Nexus</a:t>
            </a:r>
            <a:endParaRPr kumimoji="1" lang="ja-JP" altLang="en-US" dirty="0"/>
          </a:p>
        </p:txBody>
      </p:sp>
      <p:sp>
        <p:nvSpPr>
          <p:cNvPr id="3" name="コンテンツ プレースホルダー 2"/>
          <p:cNvSpPr>
            <a:spLocks noGrp="1"/>
          </p:cNvSpPr>
          <p:nvPr>
            <p:ph idx="1"/>
          </p:nvPr>
        </p:nvSpPr>
        <p:spPr/>
        <p:txBody>
          <a:bodyPr/>
          <a:lstStyle/>
          <a:p>
            <a:pPr lvl="0"/>
            <a:r>
              <a:rPr kumimoji="1" lang="en-US" altLang="ja-JP" dirty="0" smtClean="0"/>
              <a:t>Nexus</a:t>
            </a:r>
            <a:r>
              <a:rPr kumimoji="1" lang="ja-JP" altLang="en-US" dirty="0" smtClean="0"/>
              <a:t>は、フィーチャーチームを必須としていなところがダメ。</a:t>
            </a:r>
            <a:endParaRPr kumimoji="1" lang="en-US" altLang="ja-JP" dirty="0" smtClean="0"/>
          </a:p>
          <a:p>
            <a:pPr lvl="0"/>
            <a:r>
              <a:rPr kumimoji="1" lang="en-US" altLang="ja-JP" dirty="0" smtClean="0"/>
              <a:t>LeSS</a:t>
            </a:r>
            <a:r>
              <a:rPr kumimoji="1" lang="ja-JP" altLang="en-US" dirty="0" smtClean="0"/>
              <a:t>も最低限のルールは</a:t>
            </a:r>
            <a:r>
              <a:rPr kumimoji="1" lang="en-US" altLang="ja-JP" dirty="0" smtClean="0"/>
              <a:t>LeSS Rules</a:t>
            </a:r>
            <a:r>
              <a:rPr kumimoji="1" lang="ja-JP" altLang="en-US" dirty="0" smtClean="0"/>
              <a:t>にコンパクトにまとめられていて、</a:t>
            </a:r>
            <a:r>
              <a:rPr kumimoji="1" lang="en-US" altLang="ja-JP" dirty="0" smtClean="0"/>
              <a:t>Nexus</a:t>
            </a:r>
            <a:r>
              <a:rPr kumimoji="1" lang="ja-JP" altLang="en-US" dirty="0" smtClean="0"/>
              <a:t>より大きいという事は</a:t>
            </a:r>
            <a:r>
              <a:rPr kumimoji="1" lang="ja-JP" altLang="en-US" smtClean="0"/>
              <a:t>無い。</a:t>
            </a:r>
            <a:endParaRPr kumimoji="1" lang="ja-JP" altLang="en-US" dirty="0"/>
          </a:p>
        </p:txBody>
      </p:sp>
    </p:spTree>
    <p:extLst>
      <p:ext uri="{BB962C8B-B14F-4D97-AF65-F5344CB8AC3E}">
        <p14:creationId xmlns:p14="http://schemas.microsoft.com/office/powerpoint/2010/main" val="1905470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バックログの粒度（</a:t>
            </a:r>
            <a:r>
              <a:rPr kumimoji="1" lang="en-US" altLang="ja-JP" dirty="0" smtClean="0"/>
              <a:t>PBI</a:t>
            </a:r>
            <a:r>
              <a:rPr kumimoji="1" lang="ja-JP" altLang="en-US" dirty="0" smtClean="0"/>
              <a:t>の大きさ）</a:t>
            </a:r>
            <a:endParaRPr kumimoji="1" lang="ja-JP" altLang="en-US" dirty="0"/>
          </a:p>
        </p:txBody>
      </p:sp>
      <p:sp>
        <p:nvSpPr>
          <p:cNvPr id="3" name="コンテンツ プレースホルダー 2"/>
          <p:cNvSpPr>
            <a:spLocks noGrp="1"/>
          </p:cNvSpPr>
          <p:nvPr>
            <p:ph idx="1"/>
          </p:nvPr>
        </p:nvSpPr>
        <p:spPr/>
        <p:txBody>
          <a:bodyPr>
            <a:normAutofit fontScale="85000" lnSpcReduction="20000"/>
          </a:bodyPr>
          <a:lstStyle/>
          <a:p>
            <a:pPr lvl="0">
              <a:lnSpc>
                <a:spcPct val="120000"/>
              </a:lnSpc>
            </a:pPr>
            <a:r>
              <a:rPr kumimoji="1" lang="ja-JP" altLang="en-US" dirty="0" smtClean="0"/>
              <a:t>１つのプロダクトバックログのサイズは、スクラムの時よりも大きくする事が多い。</a:t>
            </a:r>
            <a:endParaRPr kumimoji="1" lang="en-US" altLang="ja-JP" dirty="0" smtClean="0"/>
          </a:p>
          <a:p>
            <a:pPr lvl="1">
              <a:lnSpc>
                <a:spcPct val="120000"/>
              </a:lnSpc>
            </a:pPr>
            <a:r>
              <a:rPr kumimoji="1" lang="ja-JP" altLang="en-US" dirty="0" smtClean="0"/>
              <a:t>細かいプロダクトバックログ、多数のバックログを</a:t>
            </a:r>
            <a:r>
              <a:rPr kumimoji="1" lang="en-US" altLang="ja-JP" dirty="0" smtClean="0"/>
              <a:t>PO</a:t>
            </a:r>
            <a:r>
              <a:rPr kumimoji="1" lang="ja-JP" altLang="en-US" dirty="0" smtClean="0"/>
              <a:t>が理解して、メンテナンスするのは大変だから。</a:t>
            </a:r>
            <a:endParaRPr kumimoji="1" lang="en-US" altLang="ja-JP" dirty="0" smtClean="0"/>
          </a:p>
          <a:p>
            <a:pPr lvl="0">
              <a:lnSpc>
                <a:spcPct val="120000"/>
              </a:lnSpc>
            </a:pPr>
            <a:r>
              <a:rPr kumimoji="1" lang="ja-JP" altLang="en-US" dirty="0" smtClean="0"/>
              <a:t>１回のスプリントで各チームに割り当てるプロダクトバックログの数は最低４で、推奨</a:t>
            </a:r>
            <a:r>
              <a:rPr kumimoji="1" lang="en-US" altLang="ja-JP" dirty="0" smtClean="0"/>
              <a:t>4</a:t>
            </a:r>
            <a:r>
              <a:rPr kumimoji="1" lang="ja-JP" altLang="en-US" dirty="0" smtClean="0"/>
              <a:t>。</a:t>
            </a:r>
            <a:endParaRPr kumimoji="1" lang="en-US" altLang="ja-JP" dirty="0" smtClean="0"/>
          </a:p>
          <a:p>
            <a:pPr lvl="1">
              <a:lnSpc>
                <a:spcPct val="120000"/>
              </a:lnSpc>
            </a:pPr>
            <a:r>
              <a:rPr kumimoji="1" lang="ja-JP" altLang="en-US" dirty="0" smtClean="0"/>
              <a:t>つまり、推奨されるプロダクトバックログのサイズはイテレーション期間によって変わる。</a:t>
            </a:r>
            <a:endParaRPr kumimoji="1" lang="en-US" altLang="ja-JP" dirty="0" smtClean="0"/>
          </a:p>
          <a:p>
            <a:pPr lvl="0">
              <a:lnSpc>
                <a:spcPct val="120000"/>
              </a:lnSpc>
            </a:pPr>
            <a:r>
              <a:rPr kumimoji="1" lang="ja-JP" altLang="en-US" dirty="0" smtClean="0"/>
              <a:t>最近のクラウドサービスの開発では、プロダクトバックログを非常に細かく分割し、それ以上のタスク分割を行わない場合があるが、</a:t>
            </a:r>
            <a:r>
              <a:rPr kumimoji="1" lang="en-US" altLang="ja-JP" dirty="0" smtClean="0"/>
              <a:t>LeSS</a:t>
            </a:r>
            <a:r>
              <a:rPr kumimoji="1" lang="ja-JP" altLang="en-US" dirty="0" smtClean="0"/>
              <a:t>や組み込み開発には向いていない。</a:t>
            </a:r>
            <a:endParaRPr kumimoji="1" lang="en-US" altLang="ja-JP" dirty="0" smtClean="0"/>
          </a:p>
        </p:txBody>
      </p:sp>
    </p:spTree>
    <p:extLst>
      <p:ext uri="{BB962C8B-B14F-4D97-AF65-F5344CB8AC3E}">
        <p14:creationId xmlns:p14="http://schemas.microsoft.com/office/powerpoint/2010/main" val="21439882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スプリントプランニング</a:t>
            </a:r>
            <a:endParaRPr kumimoji="1" lang="ja-JP" altLang="en-US" dirty="0"/>
          </a:p>
        </p:txBody>
      </p:sp>
      <p:sp>
        <p:nvSpPr>
          <p:cNvPr id="3" name="コンテンツ プレースホルダー 2"/>
          <p:cNvSpPr>
            <a:spLocks noGrp="1"/>
          </p:cNvSpPr>
          <p:nvPr>
            <p:ph idx="1"/>
          </p:nvPr>
        </p:nvSpPr>
        <p:spPr/>
        <p:txBody>
          <a:bodyPr>
            <a:normAutofit/>
          </a:bodyPr>
          <a:lstStyle/>
          <a:p>
            <a:pPr lvl="0"/>
            <a:r>
              <a:rPr kumimoji="1" lang="en-US" altLang="ja-JP" dirty="0" smtClean="0"/>
              <a:t>LeSS</a:t>
            </a:r>
            <a:r>
              <a:rPr kumimoji="1" lang="ja-JP" altLang="en-US" dirty="0" smtClean="0"/>
              <a:t>ではスプリントゴールを決める事は必須とはしていない。</a:t>
            </a:r>
            <a:endParaRPr kumimoji="1" lang="en-US" altLang="ja-JP" dirty="0" smtClean="0"/>
          </a:p>
          <a:p>
            <a:pPr lvl="1"/>
            <a:r>
              <a:rPr kumimoji="1" lang="en-US" altLang="ja-JP" dirty="0" smtClean="0"/>
              <a:t>Scrum</a:t>
            </a:r>
            <a:r>
              <a:rPr kumimoji="1" lang="ja-JP" altLang="en-US" dirty="0" smtClean="0"/>
              <a:t>の場合よりもうまく設定できない事が多いから。</a:t>
            </a:r>
            <a:endParaRPr kumimoji="1" lang="en-US" altLang="ja-JP" dirty="0" smtClean="0"/>
          </a:p>
          <a:p>
            <a:pPr lvl="0"/>
            <a:r>
              <a:rPr kumimoji="1" lang="ja-JP" altLang="en-US" dirty="0" smtClean="0"/>
              <a:t>スプリントプランニングの</a:t>
            </a:r>
            <a:r>
              <a:rPr kumimoji="1" lang="en-US" altLang="ja-JP" dirty="0" smtClean="0"/>
              <a:t>Part.1</a:t>
            </a:r>
            <a:r>
              <a:rPr kumimoji="1" lang="ja-JP" altLang="en-US" dirty="0" smtClean="0"/>
              <a:t>でバックログの選択を代表者が行うが、本当にどこまでできるか予測するのは</a:t>
            </a:r>
            <a:r>
              <a:rPr kumimoji="1" lang="en-US" altLang="ja-JP" dirty="0" smtClean="0"/>
              <a:t>Scrum</a:t>
            </a:r>
            <a:r>
              <a:rPr kumimoji="1" lang="ja-JP" altLang="en-US" dirty="0" smtClean="0"/>
              <a:t>同様に</a:t>
            </a:r>
            <a:r>
              <a:rPr kumimoji="1" lang="en-US" altLang="ja-JP" dirty="0" smtClean="0"/>
              <a:t>Part.2</a:t>
            </a:r>
            <a:r>
              <a:rPr kumimoji="1" lang="ja-JP" altLang="en-US" dirty="0" smtClean="0"/>
              <a:t>でチームが決める。</a:t>
            </a:r>
            <a:endParaRPr kumimoji="1" lang="en-US" altLang="ja-JP" dirty="0" smtClean="0"/>
          </a:p>
        </p:txBody>
      </p:sp>
    </p:spTree>
    <p:extLst>
      <p:ext uri="{BB962C8B-B14F-4D97-AF65-F5344CB8AC3E}">
        <p14:creationId xmlns:p14="http://schemas.microsoft.com/office/powerpoint/2010/main" val="657415334"/>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ホワイ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ホワイ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463</TotalTime>
  <Words>4575</Words>
  <Application>Microsoft Macintosh PowerPoint</Application>
  <PresentationFormat>画面に合わせる (4:3)</PresentationFormat>
  <Paragraphs>359</Paragraphs>
  <Slides>70</Slides>
  <Notes>2</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70</vt:i4>
      </vt:variant>
    </vt:vector>
  </HeadingPairs>
  <TitlesOfParts>
    <vt:vector size="76" baseType="lpstr">
      <vt:lpstr>Arial</vt:lpstr>
      <vt:lpstr>Calibri</vt:lpstr>
      <vt:lpstr>Calibri Light</vt:lpstr>
      <vt:lpstr>ＭＳ Ｐゴシック</vt:lpstr>
      <vt:lpstr>Yu Gothic</vt:lpstr>
      <vt:lpstr>ホワイト</vt:lpstr>
      <vt:lpstr>認定LeSS実践者コース</vt:lpstr>
      <vt:lpstr>Mind Map</vt:lpstr>
      <vt:lpstr>1日目</vt:lpstr>
      <vt:lpstr>Bas</vt:lpstr>
      <vt:lpstr>LeSS概要</vt:lpstr>
      <vt:lpstr>スケールの考え方。</vt:lpstr>
      <vt:lpstr>チームの代表者</vt:lpstr>
      <vt:lpstr>バックログの粒度（PBIの大きさ）</vt:lpstr>
      <vt:lpstr>スプリントプランニング</vt:lpstr>
      <vt:lpstr>スプリントレビュー</vt:lpstr>
      <vt:lpstr>システム思考</vt:lpstr>
      <vt:lpstr>システム思考の演習</vt:lpstr>
      <vt:lpstr>スキル不足への対処</vt:lpstr>
      <vt:lpstr>コンポーネントチームとフィーチャーチーム</vt:lpstr>
      <vt:lpstr>ポストイットを使った複数人でのモデリングには価値がある</vt:lpstr>
      <vt:lpstr>テイラー主義の批判</vt:lpstr>
      <vt:lpstr>チーム構成について</vt:lpstr>
      <vt:lpstr>ジェネラリストとスペシャリスト</vt:lpstr>
      <vt:lpstr>チームの生存期間</vt:lpstr>
      <vt:lpstr>プロダクトスコープ</vt:lpstr>
      <vt:lpstr>プロダクトスコープの拡張の理由</vt:lpstr>
      <vt:lpstr>プロダクトスコープの縮小</vt:lpstr>
      <vt:lpstr>Doneの定義</vt:lpstr>
      <vt:lpstr>未完成の作業がある事に対する対処</vt:lpstr>
      <vt:lpstr>Undone Department</vt:lpstr>
      <vt:lpstr>フィーチャーチーム適応マップ</vt:lpstr>
      <vt:lpstr>フィーチャーチーム適応マップ</vt:lpstr>
      <vt:lpstr>開発プロジェクトのタイプとPO</vt:lpstr>
      <vt:lpstr>POの関係</vt:lpstr>
      <vt:lpstr>PMファサード</vt:lpstr>
      <vt:lpstr>LeSS Huge</vt:lpstr>
      <vt:lpstr>リクワイヤメントエリア分割の原則</vt:lpstr>
      <vt:lpstr>３日目</vt:lpstr>
      <vt:lpstr>朝のビデオは マシュマロチャンレンジ</vt:lpstr>
      <vt:lpstr>技術プラクティス</vt:lpstr>
      <vt:lpstr>優しいPO,と厳しいPO</vt:lpstr>
      <vt:lpstr>レディーの定義</vt:lpstr>
      <vt:lpstr>CELL &amp; ANCESTORS</vt:lpstr>
      <vt:lpstr>バックログの分割</vt:lpstr>
      <vt:lpstr>Huge LeSS Huge のバックログ</vt:lpstr>
      <vt:lpstr>マルチチームのリファインメント</vt:lpstr>
      <vt:lpstr>オーバーオールバックログリファインメント</vt:lpstr>
      <vt:lpstr>ポイントによる見積りのデメリット</vt:lpstr>
      <vt:lpstr>スプリントプランニング１</vt:lpstr>
      <vt:lpstr>スプリントプランニング２</vt:lpstr>
      <vt:lpstr>マルチチームのスプリントプランニング</vt:lpstr>
      <vt:lpstr>ツールについて</vt:lpstr>
      <vt:lpstr>ツールと使ってしまう原因</vt:lpstr>
      <vt:lpstr>スプリントレビュー</vt:lpstr>
      <vt:lpstr>スプリントレビューバザー</vt:lpstr>
      <vt:lpstr>スプリントレトロスペクティブ</vt:lpstr>
      <vt:lpstr>調整と統合</vt:lpstr>
      <vt:lpstr>チーム間のコミュニケーション</vt:lpstr>
      <vt:lpstr>①コミュニティー</vt:lpstr>
      <vt:lpstr>②オープンスペース</vt:lpstr>
      <vt:lpstr>③トラベラー</vt:lpstr>
      <vt:lpstr>④コンポーネントメンター</vt:lpstr>
      <vt:lpstr>⑤スカウト（偵察）</vt:lpstr>
      <vt:lpstr>コミュニケーション手法の組み合わせ</vt:lpstr>
      <vt:lpstr>Huge Requirement</vt:lpstr>
      <vt:lpstr>巨大な開発項目 Huge Requirement</vt:lpstr>
      <vt:lpstr>Dr.Seuss 絵本作家の紹介</vt:lpstr>
      <vt:lpstr>セオリーXとセオリーYの紹介。</vt:lpstr>
      <vt:lpstr>マネージャー</vt:lpstr>
      <vt:lpstr>Go See 現地現物の原則 </vt:lpstr>
      <vt:lpstr>メトリクス</vt:lpstr>
      <vt:lpstr>有用な可能性のある計測対象は以下のものである。</vt:lpstr>
      <vt:lpstr>始める時に</vt:lpstr>
      <vt:lpstr>Nokia Test</vt:lpstr>
      <vt:lpstr>Nexus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認定LeSS実践者コース</dc:title>
  <dc:creator>守田憲司</dc:creator>
  <cp:lastModifiedBy>守田憲司</cp:lastModifiedBy>
  <cp:revision>190</cp:revision>
  <dcterms:created xsi:type="dcterms:W3CDTF">2016-03-06T05:30:25Z</dcterms:created>
  <dcterms:modified xsi:type="dcterms:W3CDTF">2016-04-12T12:21:44Z</dcterms:modified>
</cp:coreProperties>
</file>

<file path=docProps/thumbnail.jpeg>
</file>